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5" r:id="rId6"/>
    <p:sldId id="289" r:id="rId7"/>
    <p:sldId id="261" r:id="rId8"/>
    <p:sldId id="262" r:id="rId9"/>
    <p:sldId id="267" r:id="rId10"/>
    <p:sldId id="288" r:id="rId11"/>
    <p:sldId id="292" r:id="rId1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75840" autoAdjust="0"/>
  </p:normalViewPr>
  <p:slideViewPr>
    <p:cSldViewPr snapToGrid="0">
      <p:cViewPr varScale="1">
        <p:scale>
          <a:sx n="63" d="100"/>
          <a:sy n="63" d="100"/>
        </p:scale>
        <p:origin x="1195"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BF582-21C3-408A-91E7-23DDFD339311}" type="datetimeFigureOut">
              <a:rPr lang="sl-SI" smtClean="0"/>
              <a:t>30.12.2019</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3CA04-F620-41DC-8FDB-79B108E058F6}" type="slidenum">
              <a:rPr lang="sl-SI" smtClean="0"/>
              <a:t>‹#›</a:t>
            </a:fld>
            <a:endParaRPr lang="sl-SI"/>
          </a:p>
        </p:txBody>
      </p:sp>
    </p:spTree>
    <p:extLst>
      <p:ext uri="{BB962C8B-B14F-4D97-AF65-F5344CB8AC3E}">
        <p14:creationId xmlns:p14="http://schemas.microsoft.com/office/powerpoint/2010/main" val="170631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err="1">
                <a:solidFill>
                  <a:schemeClr val="tx1"/>
                </a:solidFill>
                <a:effectLst/>
                <a:latin typeface="+mn-lt"/>
                <a:ea typeface="+mn-ea"/>
                <a:cs typeface="+mn-cs"/>
              </a:rPr>
              <a:t>Biodiverziteto</a:t>
            </a:r>
            <a:r>
              <a:rPr lang="sl-SI" sz="1200" kern="1200" dirty="0">
                <a:solidFill>
                  <a:schemeClr val="tx1"/>
                </a:solidFill>
                <a:effectLst/>
                <a:latin typeface="+mn-lt"/>
                <a:ea typeface="+mn-ea"/>
                <a:cs typeface="+mn-cs"/>
              </a:rPr>
              <a:t> razumemo kot pestrost živalskih in rastlinskih vrst v okolju A </a:t>
            </a:r>
            <a:r>
              <a:rPr lang="sl-SI" sz="1200" kern="1200" dirty="0" err="1">
                <a:solidFill>
                  <a:schemeClr val="tx1"/>
                </a:solidFill>
                <a:effectLst/>
                <a:latin typeface="+mn-lt"/>
                <a:ea typeface="+mn-ea"/>
                <a:cs typeface="+mn-cs"/>
              </a:rPr>
              <a:t>biodiverziteta</a:t>
            </a:r>
            <a:r>
              <a:rPr lang="sl-SI" sz="1200" kern="1200" dirty="0">
                <a:solidFill>
                  <a:schemeClr val="tx1"/>
                </a:solidFill>
                <a:effectLst/>
                <a:latin typeface="+mn-lt"/>
                <a:ea typeface="+mn-ea"/>
                <a:cs typeface="+mn-cs"/>
              </a:rPr>
              <a:t> je več kot le to.</a:t>
            </a:r>
            <a:endParaRPr lang="en-SI" dirty="0"/>
          </a:p>
        </p:txBody>
      </p:sp>
      <p:sp>
        <p:nvSpPr>
          <p:cNvPr id="4" name="Slide Number Placeholder 3"/>
          <p:cNvSpPr>
            <a:spLocks noGrp="1"/>
          </p:cNvSpPr>
          <p:nvPr>
            <p:ph type="sldNum" sz="quarter" idx="5"/>
          </p:nvPr>
        </p:nvSpPr>
        <p:spPr/>
        <p:txBody>
          <a:bodyPr/>
          <a:lstStyle/>
          <a:p>
            <a:fld id="{AA43CA04-F620-41DC-8FDB-79B108E058F6}" type="slidenum">
              <a:rPr lang="sl-SI" smtClean="0"/>
              <a:t>1</a:t>
            </a:fld>
            <a:endParaRPr lang="sl-SI"/>
          </a:p>
        </p:txBody>
      </p:sp>
    </p:spTree>
    <p:extLst>
      <p:ext uri="{BB962C8B-B14F-4D97-AF65-F5344CB8AC3E}">
        <p14:creationId xmlns:p14="http://schemas.microsoft.com/office/powerpoint/2010/main" val="2700346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400" kern="1200" dirty="0">
                <a:solidFill>
                  <a:schemeClr val="tx1"/>
                </a:solidFill>
                <a:effectLst/>
                <a:latin typeface="+mn-lt"/>
                <a:ea typeface="+mn-ea"/>
                <a:cs typeface="+mn-cs"/>
              </a:rPr>
              <a:t>Če povzamemo, </a:t>
            </a:r>
            <a:r>
              <a:rPr lang="sl-SI" sz="1400" kern="1200" dirty="0" err="1">
                <a:solidFill>
                  <a:schemeClr val="tx1"/>
                </a:solidFill>
                <a:effectLst/>
                <a:latin typeface="+mn-lt"/>
                <a:ea typeface="+mn-ea"/>
                <a:cs typeface="+mn-cs"/>
              </a:rPr>
              <a:t>biodiverziteta</a:t>
            </a:r>
            <a:r>
              <a:rPr lang="sl-SI" sz="1400" kern="1200" dirty="0">
                <a:solidFill>
                  <a:schemeClr val="tx1"/>
                </a:solidFill>
                <a:effectLst/>
                <a:latin typeface="+mn-lt"/>
                <a:ea typeface="+mn-ea"/>
                <a:cs typeface="+mn-cs"/>
              </a:rPr>
              <a:t> je:</a:t>
            </a:r>
          </a:p>
          <a:p>
            <a:endParaRPr lang="en-SI" sz="1400" kern="1200" dirty="0">
              <a:solidFill>
                <a:schemeClr val="tx1"/>
              </a:solidFill>
              <a:effectLst/>
              <a:latin typeface="+mn-lt"/>
              <a:ea typeface="+mn-ea"/>
              <a:cs typeface="+mn-cs"/>
            </a:endParaRPr>
          </a:p>
          <a:p>
            <a:r>
              <a:rPr lang="sl-SI" sz="1400" kern="1200" dirty="0">
                <a:solidFill>
                  <a:schemeClr val="tx1"/>
                </a:solidFill>
                <a:effectLst/>
                <a:latin typeface="+mn-lt"/>
                <a:ea typeface="+mn-ea"/>
                <a:cs typeface="+mn-cs"/>
                <a:sym typeface="Wingdings" panose="05000000000000000000" pitchFamily="2" charset="2"/>
              </a:rPr>
              <a:t></a:t>
            </a:r>
            <a:r>
              <a:rPr lang="sl-SI" sz="1400" b="1" kern="1200" dirty="0">
                <a:solidFill>
                  <a:schemeClr val="tx1"/>
                </a:solidFill>
                <a:effectLst/>
                <a:latin typeface="+mn-lt"/>
                <a:ea typeface="+mn-ea"/>
                <a:cs typeface="+mn-cs"/>
              </a:rPr>
              <a:t>pestrost vseh vrst</a:t>
            </a:r>
            <a:r>
              <a:rPr lang="sl-SI" sz="1400" kern="1200" dirty="0">
                <a:solidFill>
                  <a:schemeClr val="tx1"/>
                </a:solidFill>
                <a:effectLst/>
                <a:latin typeface="+mn-lt"/>
                <a:ea typeface="+mn-ea"/>
                <a:cs typeface="+mn-cs"/>
              </a:rPr>
              <a:t> na Zemlji, razlike med njimi so običajno velike in dobro opazne = VRSTNI NIVO</a:t>
            </a:r>
          </a:p>
          <a:p>
            <a:endParaRPr lang="en-SI" sz="1400" kern="1200" dirty="0">
              <a:solidFill>
                <a:schemeClr val="tx1"/>
              </a:solidFill>
              <a:effectLst/>
              <a:latin typeface="+mn-lt"/>
              <a:ea typeface="+mn-ea"/>
              <a:cs typeface="+mn-cs"/>
            </a:endParaRPr>
          </a:p>
          <a:p>
            <a:r>
              <a:rPr lang="sl-SI" sz="1400" kern="1200" dirty="0">
                <a:solidFill>
                  <a:schemeClr val="tx1"/>
                </a:solidFill>
                <a:effectLst/>
                <a:latin typeface="+mn-lt"/>
                <a:ea typeface="+mn-ea"/>
                <a:cs typeface="+mn-cs"/>
                <a:sym typeface="Wingdings" panose="05000000000000000000" pitchFamily="2" charset="2"/>
              </a:rPr>
              <a:t></a:t>
            </a:r>
            <a:r>
              <a:rPr lang="sl-SI" sz="1400" b="1" kern="1200" dirty="0">
                <a:solidFill>
                  <a:schemeClr val="tx1"/>
                </a:solidFill>
                <a:effectLst/>
                <a:latin typeface="+mn-lt"/>
                <a:ea typeface="+mn-ea"/>
                <a:cs typeface="+mn-cs"/>
              </a:rPr>
              <a:t>pestrost osebkov vsake posamezne vrste</a:t>
            </a:r>
            <a:r>
              <a:rPr lang="sl-SI" sz="1400" kern="1200" dirty="0">
                <a:solidFill>
                  <a:schemeClr val="tx1"/>
                </a:solidFill>
                <a:effectLst/>
                <a:latin typeface="+mn-lt"/>
                <a:ea typeface="+mn-ea"/>
                <a:cs typeface="+mn-cs"/>
              </a:rPr>
              <a:t>. Razlike so pogosto slabo opazne, a zelo pomembne, saj vrstam omogočajo razvoj in obstanek v spremenljivem okolju = GENSKI NIVO</a:t>
            </a:r>
          </a:p>
          <a:p>
            <a:endParaRPr lang="en-SI" sz="1400" kern="1200" dirty="0">
              <a:solidFill>
                <a:schemeClr val="tx1"/>
              </a:solidFill>
              <a:effectLst/>
              <a:latin typeface="+mn-lt"/>
              <a:ea typeface="+mn-ea"/>
              <a:cs typeface="+mn-cs"/>
            </a:endParaRPr>
          </a:p>
          <a:p>
            <a:r>
              <a:rPr lang="sl-SI" sz="1400" kern="1200" dirty="0">
                <a:solidFill>
                  <a:schemeClr val="tx1"/>
                </a:solidFill>
                <a:effectLst/>
                <a:latin typeface="+mn-lt"/>
                <a:ea typeface="+mn-ea"/>
                <a:cs typeface="+mn-cs"/>
                <a:sym typeface="Wingdings" panose="05000000000000000000" pitchFamily="2" charset="2"/>
              </a:rPr>
              <a:t></a:t>
            </a:r>
            <a:r>
              <a:rPr lang="sl-SI" sz="1400" b="1" kern="1200" dirty="0">
                <a:solidFill>
                  <a:schemeClr val="tx1"/>
                </a:solidFill>
                <a:effectLst/>
                <a:latin typeface="+mn-lt"/>
                <a:ea typeface="+mn-ea"/>
                <a:cs typeface="+mn-cs"/>
              </a:rPr>
              <a:t>pestrost povezav vrst in osebkov v ekosistemih </a:t>
            </a:r>
            <a:r>
              <a:rPr lang="sl-SI" sz="1400" kern="1200" dirty="0">
                <a:solidFill>
                  <a:schemeClr val="tx1"/>
                </a:solidFill>
                <a:effectLst/>
                <a:latin typeface="+mn-lt"/>
                <a:ea typeface="+mn-ea"/>
                <a:cs typeface="+mn-cs"/>
              </a:rPr>
              <a:t>= EKOSISTEMSKI NIVO</a:t>
            </a:r>
            <a:endParaRPr lang="en-SI" sz="1400" kern="1200" dirty="0">
              <a:solidFill>
                <a:schemeClr val="tx1"/>
              </a:solidFill>
              <a:effectLst/>
              <a:latin typeface="+mn-lt"/>
              <a:ea typeface="+mn-ea"/>
              <a:cs typeface="+mn-cs"/>
            </a:endParaRPr>
          </a:p>
          <a:p>
            <a:endParaRPr lang="sl-SI" sz="1400" kern="1200" dirty="0">
              <a:solidFill>
                <a:schemeClr val="tx1"/>
              </a:solidFill>
              <a:effectLst/>
              <a:latin typeface="+mn-lt"/>
              <a:ea typeface="+mn-ea"/>
              <a:cs typeface="+mn-cs"/>
              <a:sym typeface="Wingdings" panose="05000000000000000000" pitchFamily="2" charset="2"/>
            </a:endParaRPr>
          </a:p>
          <a:p>
            <a:r>
              <a:rPr lang="sl-SI" sz="1400" kern="1200" dirty="0">
                <a:solidFill>
                  <a:schemeClr val="tx1"/>
                </a:solidFill>
                <a:effectLst/>
                <a:latin typeface="+mn-lt"/>
                <a:ea typeface="+mn-ea"/>
                <a:cs typeface="+mn-cs"/>
                <a:sym typeface="Wingdings" panose="05000000000000000000" pitchFamily="2" charset="2"/>
              </a:rPr>
              <a:t>Ali pa </a:t>
            </a:r>
            <a:r>
              <a:rPr lang="sl-SI" sz="1400" kern="1200" dirty="0" err="1">
                <a:solidFill>
                  <a:schemeClr val="tx1"/>
                </a:solidFill>
                <a:effectLst/>
                <a:latin typeface="+mn-lt"/>
                <a:ea typeface="+mn-ea"/>
                <a:cs typeface="+mn-cs"/>
                <a:sym typeface="Wingdings" panose="05000000000000000000" pitchFamily="2" charset="2"/>
              </a:rPr>
              <a:t>b</a:t>
            </a:r>
            <a:r>
              <a:rPr lang="sl-SI" sz="1400" kern="1200" dirty="0" err="1">
                <a:solidFill>
                  <a:schemeClr val="tx1"/>
                </a:solidFill>
                <a:effectLst/>
                <a:latin typeface="+mn-lt"/>
                <a:ea typeface="+mn-ea"/>
                <a:cs typeface="+mn-cs"/>
              </a:rPr>
              <a:t>iodiverziteto</a:t>
            </a:r>
            <a:r>
              <a:rPr lang="sl-SI" sz="1400" kern="1200" dirty="0">
                <a:solidFill>
                  <a:schemeClr val="tx1"/>
                </a:solidFill>
                <a:effectLst/>
                <a:latin typeface="+mn-lt"/>
                <a:ea typeface="+mn-ea"/>
                <a:cs typeface="+mn-cs"/>
              </a:rPr>
              <a:t> opišemo z enim samim izrazom, ki vključuje vse našteto: vse biološke strukture, procese, mehanizme, ... </a:t>
            </a:r>
          </a:p>
          <a:p>
            <a:endParaRPr lang="sl-SI" sz="1400" kern="1200" dirty="0">
              <a:solidFill>
                <a:schemeClr val="tx1"/>
              </a:solidFill>
              <a:effectLst/>
              <a:latin typeface="+mn-lt"/>
              <a:ea typeface="+mn-ea"/>
              <a:cs typeface="+mn-cs"/>
            </a:endParaRPr>
          </a:p>
          <a:p>
            <a:r>
              <a:rPr lang="sl-SI" sz="1400" kern="1200" dirty="0">
                <a:solidFill>
                  <a:schemeClr val="tx1"/>
                </a:solidFill>
                <a:effectLst/>
                <a:latin typeface="+mn-lt"/>
                <a:ea typeface="+mn-ea"/>
                <a:cs typeface="+mn-cs"/>
                <a:sym typeface="Wingdings" panose="05000000000000000000" pitchFamily="2" charset="2"/>
              </a:rPr>
              <a:t>Izraz </a:t>
            </a:r>
            <a:r>
              <a:rPr lang="sl-SI" sz="1400" kern="1200" dirty="0">
                <a:solidFill>
                  <a:schemeClr val="tx1"/>
                </a:solidFill>
                <a:effectLst/>
                <a:latin typeface="+mn-lt"/>
                <a:ea typeface="+mn-ea"/>
                <a:cs typeface="+mn-cs"/>
              </a:rPr>
              <a:t>je »Življenje na Zemlji!«</a:t>
            </a:r>
            <a:endParaRPr lang="en-SI" sz="1400" kern="1200" dirty="0">
              <a:solidFill>
                <a:schemeClr val="tx1"/>
              </a:solidFill>
              <a:effectLst/>
              <a:latin typeface="+mn-lt"/>
              <a:ea typeface="+mn-ea"/>
              <a:cs typeface="+mn-cs"/>
            </a:endParaRPr>
          </a:p>
          <a:p>
            <a:endParaRPr lang="en-SI" dirty="0"/>
          </a:p>
        </p:txBody>
      </p:sp>
      <p:sp>
        <p:nvSpPr>
          <p:cNvPr id="4" name="Slide Number Placeholder 3"/>
          <p:cNvSpPr>
            <a:spLocks noGrp="1"/>
          </p:cNvSpPr>
          <p:nvPr>
            <p:ph type="sldNum" sz="quarter" idx="5"/>
          </p:nvPr>
        </p:nvSpPr>
        <p:spPr/>
        <p:txBody>
          <a:bodyPr/>
          <a:lstStyle/>
          <a:p>
            <a:fld id="{AA43CA04-F620-41DC-8FDB-79B108E058F6}" type="slidenum">
              <a:rPr lang="sl-SI" smtClean="0"/>
              <a:t>10</a:t>
            </a:fld>
            <a:endParaRPr lang="sl-SI"/>
          </a:p>
        </p:txBody>
      </p:sp>
    </p:spTree>
    <p:extLst>
      <p:ext uri="{BB962C8B-B14F-4D97-AF65-F5344CB8AC3E}">
        <p14:creationId xmlns:p14="http://schemas.microsoft.com/office/powerpoint/2010/main" val="2911859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Navodilo za uporabo:</a:t>
            </a:r>
          </a:p>
          <a:p>
            <a:r>
              <a:rPr lang="sl-SI" dirty="0"/>
              <a:t>-kjer je v besedilu znak „</a:t>
            </a:r>
            <a:r>
              <a:rPr lang="sl-SI" sz="1200" kern="1200" dirty="0">
                <a:solidFill>
                  <a:schemeClr val="tx1"/>
                </a:solidFill>
                <a:effectLst/>
                <a:latin typeface="+mn-lt"/>
                <a:ea typeface="+mn-ea"/>
                <a:cs typeface="+mn-cs"/>
                <a:sym typeface="Wingdings" panose="05000000000000000000" pitchFamily="2" charset="2"/>
              </a:rPr>
              <a:t></a:t>
            </a:r>
            <a:r>
              <a:rPr lang="sl-SI" dirty="0">
                <a:sym typeface="Wingdings" panose="05000000000000000000" pitchFamily="2" charset="2"/>
              </a:rPr>
              <a:t>“ pomeni, da predstavitev čaka na pritisk gumba za nadaljevanje!</a:t>
            </a:r>
          </a:p>
          <a:p>
            <a:r>
              <a:rPr lang="sl-SI" dirty="0">
                <a:sym typeface="Wingdings" panose="05000000000000000000" pitchFamily="2" charset="2"/>
              </a:rPr>
              <a:t>-v spremnem besedilu je vedno opisanih le nekaj primerov, lahko poiščete in dodate svoje.</a:t>
            </a:r>
            <a:endParaRPr lang="en-SI" dirty="0"/>
          </a:p>
        </p:txBody>
      </p:sp>
      <p:sp>
        <p:nvSpPr>
          <p:cNvPr id="4" name="Slide Number Placeholder 3"/>
          <p:cNvSpPr>
            <a:spLocks noGrp="1"/>
          </p:cNvSpPr>
          <p:nvPr>
            <p:ph type="sldNum" sz="quarter" idx="5"/>
          </p:nvPr>
        </p:nvSpPr>
        <p:spPr/>
        <p:txBody>
          <a:bodyPr/>
          <a:lstStyle/>
          <a:p>
            <a:fld id="{AA43CA04-F620-41DC-8FDB-79B108E058F6}" type="slidenum">
              <a:rPr lang="sl-SI" smtClean="0"/>
              <a:t>11</a:t>
            </a:fld>
            <a:endParaRPr lang="sl-SI"/>
          </a:p>
        </p:txBody>
      </p:sp>
    </p:spTree>
    <p:extLst>
      <p:ext uri="{BB962C8B-B14F-4D97-AF65-F5344CB8AC3E}">
        <p14:creationId xmlns:p14="http://schemas.microsoft.com/office/powerpoint/2010/main" val="157056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err="1">
                <a:solidFill>
                  <a:schemeClr val="tx1"/>
                </a:solidFill>
                <a:effectLst/>
                <a:latin typeface="+mn-lt"/>
                <a:ea typeface="+mn-ea"/>
                <a:cs typeface="+mn-cs"/>
              </a:rPr>
              <a:t>Biodiverziteta</a:t>
            </a:r>
            <a:r>
              <a:rPr lang="sl-SI" sz="1200" kern="1200" dirty="0">
                <a:solidFill>
                  <a:schemeClr val="tx1"/>
                </a:solidFill>
                <a:effectLst/>
                <a:latin typeface="+mn-lt"/>
                <a:ea typeface="+mn-ea"/>
                <a:cs typeface="+mn-cs"/>
              </a:rPr>
              <a:t> so vse vrste na Zemlji: živali, rastline, glive, enoceličarji, bakterije, arheje. </a:t>
            </a:r>
          </a:p>
          <a:p>
            <a:r>
              <a:rPr lang="sl-SI" sz="1200" kern="1200" dirty="0">
                <a:solidFill>
                  <a:schemeClr val="tx1"/>
                </a:solidFill>
                <a:effectLst/>
                <a:latin typeface="+mn-lt"/>
                <a:ea typeface="+mn-ea"/>
                <a:cs typeface="+mn-cs"/>
                <a:sym typeface="Wingdings" panose="05000000000000000000" pitchFamily="2" charset="2"/>
              </a:rPr>
              <a:t></a:t>
            </a:r>
            <a:r>
              <a:rPr lang="sl-SI" sz="1200" kern="1200" dirty="0">
                <a:solidFill>
                  <a:schemeClr val="tx1"/>
                </a:solidFill>
                <a:effectLst/>
                <a:latin typeface="+mn-lt"/>
                <a:ea typeface="+mn-ea"/>
                <a:cs typeface="+mn-cs"/>
              </a:rPr>
              <a:t>V večini primerov se vrste med sabo zelo dobro ločijo (med drugim) po:</a:t>
            </a:r>
            <a:endParaRPr lang="en-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sym typeface="Wingdings" panose="05000000000000000000" pitchFamily="2" charset="2"/>
              </a:rPr>
              <a:t>v</a:t>
            </a:r>
            <a:r>
              <a:rPr lang="sl-SI" sz="1200" b="1" kern="1200" dirty="0">
                <a:solidFill>
                  <a:schemeClr val="tx1"/>
                </a:solidFill>
                <a:effectLst/>
                <a:latin typeface="+mn-lt"/>
                <a:ea typeface="+mn-ea"/>
                <a:cs typeface="+mn-cs"/>
              </a:rPr>
              <a:t>elikosti in obliki</a:t>
            </a:r>
            <a:r>
              <a:rPr lang="sl-SI" sz="1200" kern="1200" dirty="0">
                <a:solidFill>
                  <a:schemeClr val="tx1"/>
                </a:solidFill>
                <a:effectLst/>
                <a:latin typeface="+mn-lt"/>
                <a:ea typeface="+mn-ea"/>
                <a:cs typeface="+mn-cs"/>
              </a:rPr>
              <a:t>: </a:t>
            </a:r>
            <a:endParaRPr lang="en-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a:t>
            </a:r>
            <a:r>
              <a:rPr lang="sl-SI" sz="1200" i="1" kern="1200" dirty="0">
                <a:solidFill>
                  <a:schemeClr val="tx1"/>
                </a:solidFill>
                <a:effectLst/>
                <a:latin typeface="+mn-lt"/>
                <a:ea typeface="+mn-ea"/>
                <a:cs typeface="+mn-cs"/>
              </a:rPr>
              <a:t>paramecij je enocelično bitje, rjavi medved sodi med velike zveri, razlikujeta se tudi po obliki</a:t>
            </a:r>
            <a:r>
              <a:rPr lang="sl-SI" sz="1200" kern="1200" dirty="0">
                <a:solidFill>
                  <a:schemeClr val="tx1"/>
                </a:solidFill>
                <a:effectLst/>
                <a:latin typeface="+mn-lt"/>
                <a:ea typeface="+mn-ea"/>
                <a:cs typeface="+mn-cs"/>
              </a:rPr>
              <a:t>.</a:t>
            </a:r>
            <a:endParaRPr lang="en-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rPr>
              <a:t>po barvi</a:t>
            </a:r>
            <a:r>
              <a:rPr lang="sl-SI" sz="1200" kern="1200" dirty="0">
                <a:solidFill>
                  <a:schemeClr val="tx1"/>
                </a:solidFill>
                <a:effectLst/>
                <a:latin typeface="+mn-lt"/>
                <a:ea typeface="+mn-ea"/>
                <a:cs typeface="+mn-cs"/>
              </a:rPr>
              <a:t>:	</a:t>
            </a:r>
            <a:endParaRPr lang="en-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a:t>
            </a:r>
            <a:r>
              <a:rPr lang="sl-SI" sz="1200" i="1" kern="1200" dirty="0">
                <a:solidFill>
                  <a:schemeClr val="tx1"/>
                </a:solidFill>
                <a:effectLst/>
                <a:latin typeface="+mn-lt"/>
                <a:ea typeface="+mn-ea"/>
                <a:cs typeface="+mn-cs"/>
              </a:rPr>
              <a:t>ivanjščica in primožek sta podobni rastlini, a ena cveti belo, druga rumeno</a:t>
            </a:r>
            <a:r>
              <a:rPr lang="sl-SI" sz="1200" kern="1200" dirty="0">
                <a:solidFill>
                  <a:schemeClr val="tx1"/>
                </a:solidFill>
                <a:effectLst/>
                <a:latin typeface="+mn-lt"/>
                <a:ea typeface="+mn-ea"/>
                <a:cs typeface="+mn-cs"/>
              </a:rPr>
              <a:t>.</a:t>
            </a:r>
            <a:endParaRPr lang="en-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sym typeface="Wingdings" panose="05000000000000000000" pitchFamily="2" charset="2"/>
              </a:rPr>
              <a:t>p</a:t>
            </a:r>
            <a:r>
              <a:rPr lang="sl-SI" sz="1200" b="1" kern="1200" dirty="0">
                <a:solidFill>
                  <a:schemeClr val="tx1"/>
                </a:solidFill>
                <a:effectLst/>
                <a:latin typeface="+mn-lt"/>
                <a:ea typeface="+mn-ea"/>
                <a:cs typeface="+mn-cs"/>
              </a:rPr>
              <a:t>o načinu življenja</a:t>
            </a:r>
            <a:r>
              <a:rPr lang="sl-SI" sz="1200" kern="1200" dirty="0">
                <a:solidFill>
                  <a:schemeClr val="tx1"/>
                </a:solidFill>
                <a:effectLst/>
                <a:latin typeface="+mn-lt"/>
                <a:ea typeface="+mn-ea"/>
                <a:cs typeface="+mn-cs"/>
              </a:rPr>
              <a:t>:</a:t>
            </a:r>
            <a:endParaRPr lang="en-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a:t>
            </a:r>
            <a:r>
              <a:rPr lang="sl-SI" sz="1200" i="1" kern="1200" dirty="0">
                <a:solidFill>
                  <a:schemeClr val="tx1"/>
                </a:solidFill>
                <a:effectLst/>
                <a:latin typeface="+mn-lt"/>
                <a:ea typeface="+mn-ea"/>
                <a:cs typeface="+mn-cs"/>
              </a:rPr>
              <a:t>močvirski tulipan cveti zgodaj spomladi, jesenski podlesek jeseni;</a:t>
            </a:r>
            <a:r>
              <a:rPr lang="sl-SI" sz="1200" kern="1200" dirty="0">
                <a:solidFill>
                  <a:schemeClr val="tx1"/>
                </a:solidFill>
                <a:effectLst/>
                <a:latin typeface="+mn-lt"/>
                <a:ea typeface="+mn-ea"/>
                <a:cs typeface="+mn-cs"/>
              </a:rPr>
              <a:t> rastline opravljajo fotosintezo, živali ne; …</a:t>
            </a:r>
            <a:endParaRPr lang="en-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i="1" kern="1200" dirty="0">
                <a:solidFill>
                  <a:schemeClr val="tx1"/>
                </a:solidFill>
                <a:effectLst/>
                <a:latin typeface="+mn-lt"/>
                <a:ea typeface="+mn-ea"/>
                <a:cs typeface="+mn-cs"/>
                <a:sym typeface="Wingdings" panose="05000000000000000000" pitchFamily="2" charset="2"/>
              </a:rPr>
              <a:t>d</a:t>
            </a:r>
            <a:r>
              <a:rPr lang="sl-SI" sz="1200" i="1" kern="1200" dirty="0">
                <a:solidFill>
                  <a:schemeClr val="tx1"/>
                </a:solidFill>
                <a:effectLst/>
                <a:latin typeface="+mn-lt"/>
                <a:ea typeface="+mn-ea"/>
                <a:cs typeface="+mn-cs"/>
              </a:rPr>
              <a:t>el </a:t>
            </a:r>
            <a:r>
              <a:rPr lang="sl-SI" sz="1200" i="1" kern="1200" dirty="0" err="1">
                <a:solidFill>
                  <a:schemeClr val="tx1"/>
                </a:solidFill>
                <a:effectLst/>
                <a:latin typeface="+mn-lt"/>
                <a:ea typeface="+mn-ea"/>
                <a:cs typeface="+mn-cs"/>
              </a:rPr>
              <a:t>biodiverzitete</a:t>
            </a:r>
            <a:r>
              <a:rPr lang="sl-SI" sz="1200" i="1" kern="1200" dirty="0">
                <a:solidFill>
                  <a:schemeClr val="tx1"/>
                </a:solidFill>
                <a:effectLst/>
                <a:latin typeface="+mn-lt"/>
                <a:ea typeface="+mn-ea"/>
                <a:cs typeface="+mn-cs"/>
              </a:rPr>
              <a:t> smo tudi </a:t>
            </a:r>
            <a:r>
              <a:rPr lang="sl-SI" sz="1200" b="1" i="1" kern="1200" dirty="0">
                <a:solidFill>
                  <a:schemeClr val="tx1"/>
                </a:solidFill>
                <a:effectLst/>
                <a:latin typeface="+mn-lt"/>
                <a:ea typeface="+mn-ea"/>
                <a:cs typeface="+mn-cs"/>
              </a:rPr>
              <a:t>ljudje, domače živali in kulturne rastline</a:t>
            </a:r>
            <a:r>
              <a:rPr lang="sl-SI" sz="1200" kern="1200" dirty="0">
                <a:solidFill>
                  <a:schemeClr val="tx1"/>
                </a:solidFill>
                <a:effectLst/>
                <a:latin typeface="+mn-lt"/>
                <a:ea typeface="+mn-ea"/>
                <a:cs typeface="+mn-cs"/>
              </a:rPr>
              <a:t>. </a:t>
            </a:r>
          </a:p>
          <a:p>
            <a:endParaRPr lang="en-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kern="1200" dirty="0">
                <a:solidFill>
                  <a:schemeClr val="tx1"/>
                </a:solidFill>
                <a:effectLst/>
                <a:latin typeface="+mn-lt"/>
                <a:ea typeface="+mn-ea"/>
                <a:cs typeface="+mn-cs"/>
              </a:rPr>
              <a:t>tudi ko naštejemo vse vrste in razlike med njimi, to še ni vse, kar imenujemo </a:t>
            </a:r>
            <a:r>
              <a:rPr lang="sl-SI" sz="1200" kern="1200" dirty="0" err="1">
                <a:solidFill>
                  <a:schemeClr val="tx1"/>
                </a:solidFill>
                <a:effectLst/>
                <a:latin typeface="+mn-lt"/>
                <a:ea typeface="+mn-ea"/>
                <a:cs typeface="+mn-cs"/>
              </a:rPr>
              <a:t>biodiverziteta</a:t>
            </a:r>
            <a:r>
              <a:rPr lang="sl-SI" sz="1200" kern="1200" dirty="0">
                <a:solidFill>
                  <a:schemeClr val="tx1"/>
                </a:solidFill>
                <a:effectLst/>
                <a:latin typeface="+mn-lt"/>
                <a:ea typeface="+mn-ea"/>
                <a:cs typeface="+mn-cs"/>
              </a:rPr>
              <a:t>!</a:t>
            </a:r>
            <a:endParaRPr lang="en-SI" dirty="0"/>
          </a:p>
        </p:txBody>
      </p:sp>
      <p:sp>
        <p:nvSpPr>
          <p:cNvPr id="4" name="Slide Number Placeholder 3"/>
          <p:cNvSpPr>
            <a:spLocks noGrp="1"/>
          </p:cNvSpPr>
          <p:nvPr>
            <p:ph type="sldNum" sz="quarter" idx="5"/>
          </p:nvPr>
        </p:nvSpPr>
        <p:spPr/>
        <p:txBody>
          <a:bodyPr/>
          <a:lstStyle/>
          <a:p>
            <a:fld id="{AA43CA04-F620-41DC-8FDB-79B108E058F6}" type="slidenum">
              <a:rPr lang="sl-SI" smtClean="0"/>
              <a:t>2</a:t>
            </a:fld>
            <a:endParaRPr lang="sl-SI"/>
          </a:p>
        </p:txBody>
      </p:sp>
    </p:spTree>
    <p:extLst>
      <p:ext uri="{BB962C8B-B14F-4D97-AF65-F5344CB8AC3E}">
        <p14:creationId xmlns:p14="http://schemas.microsoft.com/office/powerpoint/2010/main" val="218093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Med sabo se razlikujejo tudi osebki iste vrste. Te razlike včasih težko opazimo. </a:t>
            </a:r>
            <a:endParaRPr lang="en-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Populacija rjavih žab na </a:t>
            </a:r>
            <a:r>
              <a:rPr lang="sl-SI" sz="1200" kern="1200" dirty="0" err="1">
                <a:solidFill>
                  <a:schemeClr val="tx1"/>
                </a:solidFill>
                <a:effectLst/>
                <a:latin typeface="+mn-lt"/>
                <a:ea typeface="+mn-ea"/>
                <a:cs typeface="+mn-cs"/>
              </a:rPr>
              <a:t>mrestišču</a:t>
            </a:r>
            <a:r>
              <a:rPr lang="sl-SI" sz="1200" kern="1200" dirty="0">
                <a:solidFill>
                  <a:schemeClr val="tx1"/>
                </a:solidFill>
                <a:effectLst/>
                <a:latin typeface="+mn-lt"/>
                <a:ea typeface="+mn-ea"/>
                <a:cs typeface="+mn-cs"/>
              </a:rPr>
              <a:t>. Nekaj 1000 se jih spomladi zbere, da se razmnožijo. Zelo so si podobne, opazimo le neznatne razlike v barvi (od rjave do rjavo-rdeče) in vzorcih na hrbtu, zato jih na oko težko ločimo.</a:t>
            </a:r>
            <a:endParaRPr lang="en-SI" sz="1200" kern="1200" dirty="0">
              <a:solidFill>
                <a:schemeClr val="tx1"/>
              </a:solidFill>
              <a:effectLst/>
              <a:latin typeface="+mn-lt"/>
              <a:ea typeface="+mn-ea"/>
              <a:cs typeface="+mn-cs"/>
            </a:endParaRPr>
          </a:p>
          <a:p>
            <a:endParaRPr lang="en-SI" dirty="0"/>
          </a:p>
        </p:txBody>
      </p:sp>
      <p:sp>
        <p:nvSpPr>
          <p:cNvPr id="4" name="Slide Number Placeholder 3"/>
          <p:cNvSpPr>
            <a:spLocks noGrp="1"/>
          </p:cNvSpPr>
          <p:nvPr>
            <p:ph type="sldNum" sz="quarter" idx="5"/>
          </p:nvPr>
        </p:nvSpPr>
        <p:spPr/>
        <p:txBody>
          <a:bodyPr/>
          <a:lstStyle/>
          <a:p>
            <a:fld id="{AA43CA04-F620-41DC-8FDB-79B108E058F6}" type="slidenum">
              <a:rPr lang="sl-SI" smtClean="0"/>
              <a:t>3</a:t>
            </a:fld>
            <a:endParaRPr lang="sl-SI"/>
          </a:p>
        </p:txBody>
      </p:sp>
    </p:spTree>
    <p:extLst>
      <p:ext uri="{BB962C8B-B14F-4D97-AF65-F5344CB8AC3E}">
        <p14:creationId xmlns:p14="http://schemas.microsoft.com/office/powerpoint/2010/main" val="71772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Pri nekaterih vrstah so razlike med osebki večje.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Ptica polojnik. Vsi osebki pripadajo isti populaciji, a imajo dobro vidne razlike v obarvanosti glave, od povsem bele, do povsem črne.</a:t>
            </a:r>
            <a:endParaRPr lang="en-SI" sz="1200" kern="1200" dirty="0">
              <a:solidFill>
                <a:schemeClr val="tx1"/>
              </a:solidFill>
              <a:effectLst/>
              <a:latin typeface="+mn-lt"/>
              <a:ea typeface="+mn-ea"/>
              <a:cs typeface="+mn-cs"/>
            </a:endParaRPr>
          </a:p>
          <a:p>
            <a:endParaRPr lang="en-SI" dirty="0"/>
          </a:p>
        </p:txBody>
      </p:sp>
      <p:sp>
        <p:nvSpPr>
          <p:cNvPr id="4" name="Slide Number Placeholder 3"/>
          <p:cNvSpPr>
            <a:spLocks noGrp="1"/>
          </p:cNvSpPr>
          <p:nvPr>
            <p:ph type="sldNum" sz="quarter" idx="5"/>
          </p:nvPr>
        </p:nvSpPr>
        <p:spPr/>
        <p:txBody>
          <a:bodyPr/>
          <a:lstStyle/>
          <a:p>
            <a:fld id="{AA43CA04-F620-41DC-8FDB-79B108E058F6}" type="slidenum">
              <a:rPr lang="sl-SI" smtClean="0"/>
              <a:t>4</a:t>
            </a:fld>
            <a:endParaRPr lang="sl-SI"/>
          </a:p>
        </p:txBody>
      </p:sp>
    </p:spTree>
    <p:extLst>
      <p:ext uri="{BB962C8B-B14F-4D97-AF65-F5344CB8AC3E}">
        <p14:creationId xmlns:p14="http://schemas.microsoft.com/office/powerpoint/2010/main" val="416193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Pri nekaterih vrstah so razlike med osebki tako velike, da jih enostavno opazimo. </a:t>
            </a:r>
          </a:p>
          <a:p>
            <a:r>
              <a:rPr lang="sl-SI" sz="1200" kern="1200" dirty="0">
                <a:solidFill>
                  <a:schemeClr val="tx1"/>
                </a:solidFill>
                <a:effectLst/>
                <a:latin typeface="+mn-lt"/>
                <a:ea typeface="+mn-ea"/>
                <a:cs typeface="+mn-cs"/>
                <a:sym typeface="Wingdings" panose="05000000000000000000" pitchFamily="2" charset="2"/>
              </a:rPr>
              <a:t>L</a:t>
            </a:r>
            <a:r>
              <a:rPr lang="sl-SI" sz="1200" kern="1200" dirty="0">
                <a:solidFill>
                  <a:schemeClr val="tx1"/>
                </a:solidFill>
                <a:effectLst/>
                <a:latin typeface="+mn-lt"/>
                <a:ea typeface="+mn-ea"/>
                <a:cs typeface="+mn-cs"/>
              </a:rPr>
              <a:t>judje smo si med sabo po zunanjih znakih tako različni, da se ločimo individualno. Poznate može na sliki?</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i="1" kern="1200" dirty="0" err="1">
                <a:solidFill>
                  <a:schemeClr val="tx1"/>
                </a:solidFill>
                <a:effectLst/>
                <a:latin typeface="+mn-lt"/>
                <a:ea typeface="+mn-ea"/>
                <a:cs typeface="+mn-cs"/>
              </a:rPr>
              <a:t>Messi</a:t>
            </a:r>
            <a:r>
              <a:rPr lang="sl-SI" sz="1200" i="1" kern="1200" dirty="0">
                <a:solidFill>
                  <a:schemeClr val="tx1"/>
                </a:solidFill>
                <a:effectLst/>
                <a:latin typeface="+mn-lt"/>
                <a:ea typeface="+mn-ea"/>
                <a:cs typeface="+mn-cs"/>
              </a:rPr>
              <a:t>, Jobs, </a:t>
            </a:r>
            <a:r>
              <a:rPr lang="sl-SI" sz="1200" i="1" kern="1200" dirty="0" err="1">
                <a:solidFill>
                  <a:schemeClr val="tx1"/>
                </a:solidFill>
                <a:effectLst/>
                <a:latin typeface="+mn-lt"/>
                <a:ea typeface="+mn-ea"/>
                <a:cs typeface="+mn-cs"/>
              </a:rPr>
              <a:t>Armani</a:t>
            </a:r>
            <a:r>
              <a:rPr lang="sl-SI" sz="1200" i="1" kern="1200" dirty="0">
                <a:solidFill>
                  <a:schemeClr val="tx1"/>
                </a:solidFill>
                <a:effectLst/>
                <a:latin typeface="+mn-lt"/>
                <a:ea typeface="+mn-ea"/>
                <a:cs typeface="+mn-cs"/>
              </a:rPr>
              <a:t> in Sinatra </a:t>
            </a:r>
            <a:r>
              <a:rPr lang="sl-SI" sz="1200" kern="1200" dirty="0">
                <a:solidFill>
                  <a:schemeClr val="tx1"/>
                </a:solidFill>
                <a:effectLst/>
                <a:latin typeface="+mn-lt"/>
                <a:ea typeface="+mn-ea"/>
                <a:cs typeface="+mn-cs"/>
              </a:rPr>
              <a:t>- niso pa osebki različni samo po zunanjosti. Zelo pomembno je, da se osebki med sabo ločijo tudi po tem, kaj kdo zna, česa je sposoben, v čem je spreten, kaj ga motivira, kako se odzove na dražljaje iz okolja, … (notranje razlike).</a:t>
            </a:r>
          </a:p>
          <a:p>
            <a:r>
              <a:rPr lang="sl-SI" sz="1200" kern="1200" dirty="0">
                <a:solidFill>
                  <a:schemeClr val="tx1"/>
                </a:solidFill>
                <a:effectLst/>
                <a:latin typeface="+mn-lt"/>
                <a:ea typeface="+mn-ea"/>
                <a:cs typeface="+mn-cs"/>
                <a:sym typeface="Wingdings" panose="05000000000000000000" pitchFamily="2" charset="2"/>
              </a:rPr>
              <a:t>o</a:t>
            </a:r>
            <a:r>
              <a:rPr lang="sl-SI" sz="1200" kern="1200" dirty="0">
                <a:solidFill>
                  <a:schemeClr val="tx1"/>
                </a:solidFill>
                <a:effectLst/>
                <a:latin typeface="+mn-lt"/>
                <a:ea typeface="+mn-ea"/>
                <a:cs typeface="+mn-cs"/>
              </a:rPr>
              <a:t>d predstavljenih oseb na sliki je tako </a:t>
            </a:r>
            <a:r>
              <a:rPr lang="sl-SI" sz="1200" i="1" kern="1200" dirty="0">
                <a:solidFill>
                  <a:schemeClr val="tx1"/>
                </a:solidFill>
                <a:effectLst/>
                <a:latin typeface="+mn-lt"/>
                <a:ea typeface="+mn-ea"/>
                <a:cs typeface="+mn-cs"/>
              </a:rPr>
              <a:t>eden modni oblikovalec, drugi izumitelj, tretji nogometaš in četrti pevec</a:t>
            </a:r>
            <a:r>
              <a:rPr lang="sl-SI" sz="1200" kern="1200" dirty="0">
                <a:solidFill>
                  <a:schemeClr val="tx1"/>
                </a:solidFill>
                <a:effectLst/>
                <a:latin typeface="+mn-lt"/>
                <a:ea typeface="+mn-ea"/>
                <a:cs typeface="+mn-cs"/>
              </a:rPr>
              <a:t>.</a:t>
            </a:r>
          </a:p>
          <a:p>
            <a:r>
              <a:rPr lang="sl-SI" sz="1200" kern="1200" dirty="0">
                <a:solidFill>
                  <a:schemeClr val="tx1"/>
                </a:solidFill>
                <a:effectLst/>
                <a:latin typeface="+mn-lt"/>
                <a:ea typeface="+mn-ea"/>
                <a:cs typeface="+mn-cs"/>
                <a:sym typeface="Wingdings" panose="05000000000000000000" pitchFamily="2" charset="2"/>
              </a:rPr>
              <a:t>pestrost osebkov, tako zunanje kot notranje </a:t>
            </a:r>
            <a:r>
              <a:rPr lang="sl-SI" sz="1200" kern="1200" dirty="0">
                <a:solidFill>
                  <a:schemeClr val="tx1"/>
                </a:solidFill>
                <a:effectLst/>
                <a:latin typeface="+mn-lt"/>
                <a:ea typeface="+mn-ea"/>
                <a:cs typeface="+mn-cs"/>
              </a:rPr>
              <a:t>razlike med njimi, so prav tako del </a:t>
            </a:r>
            <a:r>
              <a:rPr lang="sl-SI" sz="1200" kern="1200" dirty="0" err="1">
                <a:solidFill>
                  <a:schemeClr val="tx1"/>
                </a:solidFill>
                <a:effectLst/>
                <a:latin typeface="+mn-lt"/>
                <a:ea typeface="+mn-ea"/>
                <a:cs typeface="+mn-cs"/>
              </a:rPr>
              <a:t>biodiverzitete</a:t>
            </a:r>
            <a:r>
              <a:rPr lang="sl-SI" sz="1200" kern="1200" dirty="0">
                <a:solidFill>
                  <a:schemeClr val="tx1"/>
                </a:solidFill>
                <a:effectLst/>
                <a:latin typeface="+mn-lt"/>
                <a:ea typeface="+mn-ea"/>
                <a:cs typeface="+mn-cs"/>
              </a:rPr>
              <a:t>!</a:t>
            </a:r>
            <a:endParaRPr lang="en-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Zakaj so razlike med osebki tako pomembne postane jasno, če si zamislimo, kaj bi bilo, če bi si bili vsi osebki med sabo enaki!</a:t>
            </a:r>
            <a:endParaRPr lang="en-SI" dirty="0"/>
          </a:p>
        </p:txBody>
      </p:sp>
      <p:sp>
        <p:nvSpPr>
          <p:cNvPr id="4" name="Slide Number Placeholder 3"/>
          <p:cNvSpPr>
            <a:spLocks noGrp="1"/>
          </p:cNvSpPr>
          <p:nvPr>
            <p:ph type="sldNum" sz="quarter" idx="5"/>
          </p:nvPr>
        </p:nvSpPr>
        <p:spPr/>
        <p:txBody>
          <a:bodyPr/>
          <a:lstStyle/>
          <a:p>
            <a:fld id="{AA43CA04-F620-41DC-8FDB-79B108E058F6}" type="slidenum">
              <a:rPr lang="sl-SI" smtClean="0"/>
              <a:t>5</a:t>
            </a:fld>
            <a:endParaRPr lang="sl-SI"/>
          </a:p>
        </p:txBody>
      </p:sp>
    </p:spTree>
    <p:extLst>
      <p:ext uri="{BB962C8B-B14F-4D97-AF65-F5344CB8AC3E}">
        <p14:creationId xmlns:p14="http://schemas.microsoft.com/office/powerpoint/2010/main" val="55993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Če bi bili ljudje vsi </a:t>
            </a:r>
            <a:r>
              <a:rPr lang="sl-SI" sz="1200" kern="1200" dirty="0" err="1">
                <a:solidFill>
                  <a:schemeClr val="tx1"/>
                </a:solidFill>
                <a:effectLst/>
                <a:latin typeface="+mn-lt"/>
                <a:ea typeface="+mn-ea"/>
                <a:cs typeface="+mn-cs"/>
              </a:rPr>
              <a:t>Messi</a:t>
            </a:r>
            <a:r>
              <a:rPr lang="sl-SI" sz="1200" kern="1200" dirty="0">
                <a:solidFill>
                  <a:schemeClr val="tx1"/>
                </a:solidFill>
                <a:effectLst/>
                <a:latin typeface="+mn-lt"/>
                <a:ea typeface="+mn-ea"/>
                <a:cs typeface="+mn-cs"/>
              </a:rPr>
              <a:t>, bi vsi ves čas samo brcali žogo, po svetu pa bi še vedno hodili peš, ker ne bi nihče izumil kolesa; bili bi zaviti v medvedove kože, ker ne bi imeli modnih oblikovalcev in krojačev; ne bi imeli zdravil, elektrike; …; dolgčas bi nam bilo, ker nihče ne bi znal lepo peti.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Razlike med osebki iste vrste so pomembne, ker omogočajo vrstam, da se prilagajajo, da se razvijajo, napredujejo in tako preživijo v okolju.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To je ugotovil že Charles Darwin. Z razlikami med osebki je razložil pomen naravnega izbora, ki daje enim osebkom večje, drugim manjše možnosti preživetja. Če bi bili vsi osebki ene vrste med sabo enaki, naravni izbor ne bi imel med kom izbirati!</a:t>
            </a:r>
          </a:p>
          <a:p>
            <a:endParaRPr lang="en-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kern="1200" dirty="0">
                <a:solidFill>
                  <a:schemeClr val="tx1"/>
                </a:solidFill>
                <a:effectLst/>
                <a:latin typeface="+mn-lt"/>
                <a:ea typeface="+mn-ea"/>
                <a:cs typeface="+mn-cs"/>
              </a:rPr>
              <a:t>A tudi razlike med osebki še niso vse, kar je </a:t>
            </a:r>
            <a:r>
              <a:rPr lang="sl-SI" sz="1200" kern="1200" dirty="0" err="1">
                <a:solidFill>
                  <a:schemeClr val="tx1"/>
                </a:solidFill>
                <a:effectLst/>
                <a:latin typeface="+mn-lt"/>
                <a:ea typeface="+mn-ea"/>
                <a:cs typeface="+mn-cs"/>
              </a:rPr>
              <a:t>biodiverziteta</a:t>
            </a:r>
            <a:r>
              <a:rPr lang="sl-SI" sz="1200" kern="1200" dirty="0">
                <a:solidFill>
                  <a:schemeClr val="tx1"/>
                </a:solidFill>
                <a:effectLst/>
                <a:latin typeface="+mn-lt"/>
                <a:ea typeface="+mn-ea"/>
                <a:cs typeface="+mn-cs"/>
              </a:rPr>
              <a:t>!</a:t>
            </a:r>
            <a:endParaRPr lang="en-SI" sz="1200" kern="1200" dirty="0">
              <a:solidFill>
                <a:schemeClr val="tx1"/>
              </a:solidFill>
              <a:effectLst/>
              <a:latin typeface="+mn-lt"/>
              <a:ea typeface="+mn-ea"/>
              <a:cs typeface="+mn-cs"/>
            </a:endParaRPr>
          </a:p>
          <a:p>
            <a:endParaRPr lang="en-SI" dirty="0"/>
          </a:p>
        </p:txBody>
      </p:sp>
      <p:sp>
        <p:nvSpPr>
          <p:cNvPr id="4" name="Slide Number Placeholder 3"/>
          <p:cNvSpPr>
            <a:spLocks noGrp="1"/>
          </p:cNvSpPr>
          <p:nvPr>
            <p:ph type="sldNum" sz="quarter" idx="5"/>
          </p:nvPr>
        </p:nvSpPr>
        <p:spPr/>
        <p:txBody>
          <a:bodyPr/>
          <a:lstStyle/>
          <a:p>
            <a:fld id="{AA43CA04-F620-41DC-8FDB-79B108E058F6}" type="slidenum">
              <a:rPr lang="sl-SI" smtClean="0"/>
              <a:t>6</a:t>
            </a:fld>
            <a:endParaRPr lang="sl-SI"/>
          </a:p>
        </p:txBody>
      </p:sp>
    </p:spTree>
    <p:extLst>
      <p:ext uri="{BB962C8B-B14F-4D97-AF65-F5344CB8AC3E}">
        <p14:creationId xmlns:p14="http://schemas.microsoft.com/office/powerpoint/2010/main" val="2883938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Ekosiste</a:t>
            </a:r>
            <a:r>
              <a:rPr lang="sl-SI" sz="1200" kern="1200" dirty="0">
                <a:solidFill>
                  <a:schemeClr val="tx1"/>
                </a:solidFill>
                <a:effectLst/>
                <a:highlight>
                  <a:srgbClr val="FFFF00"/>
                </a:highlight>
                <a:latin typeface="+mn-lt"/>
                <a:ea typeface="+mn-ea"/>
                <a:cs typeface="+mn-cs"/>
              </a:rPr>
              <a:t>m</a:t>
            </a:r>
            <a:r>
              <a:rPr lang="sl-SI" sz="1200" kern="1200" dirty="0">
                <a:solidFill>
                  <a:schemeClr val="tx1"/>
                </a:solidFill>
                <a:effectLst/>
                <a:latin typeface="+mn-lt"/>
                <a:ea typeface="+mn-ea"/>
                <a:cs typeface="+mn-cs"/>
              </a:rPr>
              <a:t>. Na sliki je gozd. Biotski del ekosistema so vrste, ki sestavljajo združbo in omrežje povezav med njimi.</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sym typeface="Wingdings" panose="05000000000000000000" pitchFamily="2" charset="2"/>
              </a:rPr>
              <a:t></a:t>
            </a:r>
            <a:r>
              <a:rPr lang="sl-SI" sz="1200" kern="1200" dirty="0">
                <a:solidFill>
                  <a:schemeClr val="tx1"/>
                </a:solidFill>
                <a:effectLst/>
                <a:latin typeface="+mn-lt"/>
                <a:ea typeface="+mn-ea"/>
                <a:cs typeface="+mn-cs"/>
              </a:rPr>
              <a:t>Te povezave včasih imenujemo tudi interakcije ali odnosi med vrstami.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So pomemben del vsake združbe, ker nobena vrsta sama ne more preživeti, tudi človek ne. Nobena vrsta ne zna vseh procesov potrebnih za življenje na Zemlji. Vrste preživijo le, če so povezane v združbe, v katerih ima vsaka vrsta svojo vlogo. </a:t>
            </a:r>
            <a:endParaRPr lang="en-SI" sz="1200" kern="1200" dirty="0">
              <a:solidFill>
                <a:schemeClr val="tx1"/>
              </a:solidFill>
              <a:effectLst/>
              <a:latin typeface="+mn-lt"/>
              <a:ea typeface="+mn-ea"/>
              <a:cs typeface="+mn-cs"/>
            </a:endParaRPr>
          </a:p>
          <a:p>
            <a:endParaRPr lang="en-SI" dirty="0"/>
          </a:p>
        </p:txBody>
      </p:sp>
      <p:sp>
        <p:nvSpPr>
          <p:cNvPr id="4" name="Slide Number Placeholder 3"/>
          <p:cNvSpPr>
            <a:spLocks noGrp="1"/>
          </p:cNvSpPr>
          <p:nvPr>
            <p:ph type="sldNum" sz="quarter" idx="5"/>
          </p:nvPr>
        </p:nvSpPr>
        <p:spPr/>
        <p:txBody>
          <a:bodyPr/>
          <a:lstStyle/>
          <a:p>
            <a:fld id="{AA43CA04-F620-41DC-8FDB-79B108E058F6}" type="slidenum">
              <a:rPr lang="sl-SI" smtClean="0"/>
              <a:t>7</a:t>
            </a:fld>
            <a:endParaRPr lang="sl-SI"/>
          </a:p>
        </p:txBody>
      </p:sp>
    </p:spTree>
    <p:extLst>
      <p:ext uri="{BB962C8B-B14F-4D97-AF65-F5344CB8AC3E}">
        <p14:creationId xmlns:p14="http://schemas.microsoft.com/office/powerpoint/2010/main" val="494404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Kaj mislimo z izrazom »povezave, odnosi, interakcije“ med vrstami v združbi? </a:t>
            </a: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rPr>
              <a:t>plenjenje</a:t>
            </a:r>
            <a:r>
              <a:rPr lang="sl-SI" sz="1200" kern="1200" dirty="0">
                <a:solidFill>
                  <a:schemeClr val="tx1"/>
                </a:solidFill>
                <a:effectLst/>
                <a:latin typeface="+mn-lt"/>
                <a:ea typeface="+mn-ea"/>
                <a:cs typeface="+mn-cs"/>
              </a:rPr>
              <a:t> – zelo pogosta oblika odnosa v združbi. Vse vrste so ali plenilci ali potencialen plen (</a:t>
            </a:r>
            <a:r>
              <a:rPr lang="sl-SI" sz="1200" i="1" kern="1200" dirty="0" err="1">
                <a:solidFill>
                  <a:schemeClr val="tx1"/>
                </a:solidFill>
                <a:effectLst/>
                <a:latin typeface="+mn-lt"/>
                <a:ea typeface="+mn-ea"/>
                <a:cs typeface="+mn-cs"/>
              </a:rPr>
              <a:t>karakare</a:t>
            </a:r>
            <a:r>
              <a:rPr lang="sl-SI" sz="1200" i="1" kern="1200" dirty="0">
                <a:solidFill>
                  <a:schemeClr val="tx1"/>
                </a:solidFill>
                <a:effectLst/>
                <a:latin typeface="+mn-lt"/>
                <a:ea typeface="+mn-ea"/>
                <a:cs typeface="+mn-cs"/>
              </a:rPr>
              <a:t> so uplenile gos; voluharica se hrani s travo; velika bela čaplja je uplenila voluharico</a:t>
            </a:r>
            <a:r>
              <a:rPr lang="sl-SI" sz="1200" kern="1200" dirty="0">
                <a:solidFill>
                  <a:schemeClr val="tx1"/>
                </a:solidFill>
                <a:effectLst/>
                <a:latin typeface="+mn-lt"/>
                <a:ea typeface="+mn-ea"/>
                <a:cs typeface="+mn-cs"/>
              </a:rPr>
              <a:t>).</a:t>
            </a:r>
            <a:endParaRPr lang="en-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rPr>
              <a:t>tekmovanje</a:t>
            </a:r>
            <a:r>
              <a:rPr lang="sl-SI" sz="1200" kern="1200" dirty="0">
                <a:solidFill>
                  <a:schemeClr val="tx1"/>
                </a:solidFill>
                <a:effectLst/>
                <a:latin typeface="+mn-lt"/>
                <a:ea typeface="+mn-ea"/>
                <a:cs typeface="+mn-cs"/>
              </a:rPr>
              <a:t> –najpogostejši odnos v združbi. Med sabo tekmujejo osebki različnih vrst (</a:t>
            </a:r>
            <a:r>
              <a:rPr lang="sl-SI" sz="1200" i="1" kern="1200" dirty="0">
                <a:solidFill>
                  <a:schemeClr val="tx1"/>
                </a:solidFill>
                <a:effectLst/>
                <a:latin typeface="+mn-lt"/>
                <a:ea typeface="+mn-ea"/>
                <a:cs typeface="+mn-cs"/>
              </a:rPr>
              <a:t>pritlikavi kormoran s skale odganja mladiča čigre</a:t>
            </a:r>
            <a:r>
              <a:rPr lang="sl-SI" sz="1200" kern="1200" dirty="0">
                <a:solidFill>
                  <a:schemeClr val="tx1"/>
                </a:solidFill>
                <a:effectLst/>
                <a:latin typeface="+mn-lt"/>
                <a:ea typeface="+mn-ea"/>
                <a:cs typeface="+mn-cs"/>
              </a:rPr>
              <a:t>). Med sabo tekmujejo tudi osebki iste vrste, ki živijo v skupni populaciji (</a:t>
            </a:r>
            <a:r>
              <a:rPr lang="sl-SI" sz="1200" i="1" kern="1200" dirty="0">
                <a:solidFill>
                  <a:schemeClr val="tx1"/>
                </a:solidFill>
                <a:effectLst/>
                <a:latin typeface="+mn-lt"/>
                <a:ea typeface="+mn-ea"/>
                <a:cs typeface="+mn-cs"/>
              </a:rPr>
              <a:t>tekmovanje za vodo med dvema kosoma</a:t>
            </a:r>
            <a:r>
              <a:rPr lang="sl-SI" sz="1200" kern="1200" dirty="0">
                <a:solidFill>
                  <a:schemeClr val="tx1"/>
                </a:solidFill>
                <a:effectLst/>
                <a:latin typeface="+mn-lt"/>
                <a:ea typeface="+mn-ea"/>
                <a:cs typeface="+mn-cs"/>
              </a:rPr>
              <a:t>).</a:t>
            </a:r>
            <a:endParaRPr lang="en-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rPr>
              <a:t>sodelovanje</a:t>
            </a:r>
            <a:r>
              <a:rPr lang="sl-SI" sz="1200" kern="1200" dirty="0">
                <a:solidFill>
                  <a:schemeClr val="tx1"/>
                </a:solidFill>
                <a:effectLst/>
                <a:latin typeface="+mn-lt"/>
                <a:ea typeface="+mn-ea"/>
                <a:cs typeface="+mn-cs"/>
              </a:rPr>
              <a:t> –v združbi je veliko pozitivnih odnosov, pri katerih imajo vse vrste korist (</a:t>
            </a:r>
            <a:r>
              <a:rPr lang="sl-SI" sz="1200" i="1" kern="1200" dirty="0">
                <a:solidFill>
                  <a:schemeClr val="tx1"/>
                </a:solidFill>
                <a:effectLst/>
                <a:latin typeface="+mn-lt"/>
                <a:ea typeface="+mn-ea"/>
                <a:cs typeface="+mn-cs"/>
              </a:rPr>
              <a:t>medonosna čebela dobi od rastline hrano, rastlini raznese pelod na druge cvetove</a:t>
            </a:r>
            <a:r>
              <a:rPr lang="sl-SI" sz="1200" kern="1200" dirty="0">
                <a:solidFill>
                  <a:schemeClr val="tx1"/>
                </a:solidFill>
                <a:effectLst/>
                <a:latin typeface="+mn-lt"/>
                <a:ea typeface="+mn-ea"/>
                <a:cs typeface="+mn-cs"/>
              </a:rPr>
              <a:t>).</a:t>
            </a:r>
            <a:endParaRPr lang="en-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rPr>
              <a:t>razgradnja</a:t>
            </a:r>
            <a:r>
              <a:rPr lang="sl-SI" sz="1200" kern="1200" dirty="0">
                <a:solidFill>
                  <a:schemeClr val="tx1"/>
                </a:solidFill>
                <a:effectLst/>
                <a:latin typeface="+mn-lt"/>
                <a:ea typeface="+mn-ea"/>
                <a:cs typeface="+mn-cs"/>
              </a:rPr>
              <a:t> –pomemben odnos med živimi in mrtvimi organizmi je razgradnja mrtvih teles in odpadlih delov telesa. Brez razgradnje, bi se npr. odpadlo listje v gozdu nakopičilo tako na debelo, da po gozdovih ne bi mogli več hoditi.</a:t>
            </a:r>
            <a:endParaRPr lang="en-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rPr>
              <a:t>odnosi z abiotskim okoljem</a:t>
            </a:r>
            <a:r>
              <a:rPr lang="sl-SI" sz="1200" kern="1200" dirty="0">
                <a:solidFill>
                  <a:schemeClr val="tx1"/>
                </a:solidFill>
                <a:effectLst/>
                <a:latin typeface="+mn-lt"/>
                <a:ea typeface="+mn-ea"/>
                <a:cs typeface="+mn-cs"/>
              </a:rPr>
              <a:t>- vse vrste so odvisne tudi od abiotskega okolja. Ko se ohladi, se skrijejo ali odletijo v tople kraje ali </a:t>
            </a:r>
            <a:r>
              <a:rPr lang="sl-SI" sz="1200" kern="1200" dirty="0" err="1">
                <a:solidFill>
                  <a:schemeClr val="tx1"/>
                </a:solidFill>
                <a:effectLst/>
                <a:latin typeface="+mn-lt"/>
                <a:ea typeface="+mn-ea"/>
                <a:cs typeface="+mn-cs"/>
              </a:rPr>
              <a:t>hibernirajo</a:t>
            </a:r>
            <a:r>
              <a:rPr lang="sl-SI" sz="1200" kern="1200" dirty="0">
                <a:solidFill>
                  <a:schemeClr val="tx1"/>
                </a:solidFill>
                <a:effectLst/>
                <a:latin typeface="+mn-lt"/>
                <a:ea typeface="+mn-ea"/>
                <a:cs typeface="+mn-cs"/>
              </a:rPr>
              <a:t> ali za preživetje potrebujejo več hrane, … </a:t>
            </a:r>
            <a:endParaRPr lang="en-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rPr>
              <a:t>posredni odnosi</a:t>
            </a:r>
            <a:r>
              <a:rPr lang="sl-SI" sz="1200" kern="1200" dirty="0">
                <a:solidFill>
                  <a:schemeClr val="tx1"/>
                </a:solidFill>
                <a:effectLst/>
                <a:latin typeface="+mn-lt"/>
                <a:ea typeface="+mn-ea"/>
                <a:cs typeface="+mn-cs"/>
              </a:rPr>
              <a:t> – v združbi je veliko posrednih odnosov, ko ena vrsta vpliva na drugo preko posrednika - mediatorja. </a:t>
            </a:r>
            <a:r>
              <a:rPr lang="sl-SI" sz="1200" i="1" kern="1200" dirty="0">
                <a:solidFill>
                  <a:schemeClr val="tx1"/>
                </a:solidFill>
                <a:effectLst/>
                <a:latin typeface="+mn-lt"/>
                <a:ea typeface="+mn-ea"/>
                <a:cs typeface="+mn-cs"/>
              </a:rPr>
              <a:t>Rastline so hrana voluharicam. Če jih je veliko imajo voluharice veliko hrane in se namnožijo. Voluharice so tudi plen čaplje. Če je voluharic veliko imajo čaplje več hrane in tudi njihova populacija se poveča. Povečanje števila čapelj je torej povzročila bogata rast trave, posredno preko števila voluharic, ki so bile v tem odnosu mediator</a:t>
            </a:r>
            <a:r>
              <a:rPr lang="sl-SI" sz="1200" kern="1200" dirty="0">
                <a:solidFill>
                  <a:schemeClr val="tx1"/>
                </a:solidFill>
                <a:effectLst/>
                <a:latin typeface="+mn-lt"/>
                <a:ea typeface="+mn-ea"/>
                <a:cs typeface="+mn-cs"/>
              </a:rPr>
              <a:t>.</a:t>
            </a:r>
          </a:p>
          <a:p>
            <a:endParaRPr lang="en-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kern="1200" dirty="0" err="1">
                <a:solidFill>
                  <a:schemeClr val="tx1"/>
                </a:solidFill>
                <a:effectLst/>
                <a:latin typeface="+mn-lt"/>
                <a:ea typeface="+mn-ea"/>
                <a:cs typeface="+mn-cs"/>
                <a:sym typeface="Wingdings" panose="05000000000000000000" pitchFamily="2" charset="2"/>
              </a:rPr>
              <a:t>Biodiverziteta</a:t>
            </a:r>
            <a:r>
              <a:rPr lang="sl-SI" sz="1200" kern="1200" dirty="0">
                <a:solidFill>
                  <a:schemeClr val="tx1"/>
                </a:solidFill>
                <a:effectLst/>
                <a:latin typeface="+mn-lt"/>
                <a:ea typeface="+mn-ea"/>
                <a:cs typeface="+mn-cs"/>
                <a:sym typeface="Wingdings" panose="05000000000000000000" pitchFamily="2" charset="2"/>
              </a:rPr>
              <a:t> je tudi pestrost in različnost povezav v ekosistemih</a:t>
            </a:r>
            <a:r>
              <a:rPr lang="sl-SI" sz="1200" kern="1200" dirty="0">
                <a:solidFill>
                  <a:schemeClr val="tx1"/>
                </a:solidFill>
                <a:effectLst/>
                <a:latin typeface="+mn-lt"/>
                <a:ea typeface="+mn-ea"/>
                <a:cs typeface="+mn-cs"/>
              </a:rPr>
              <a:t>!</a:t>
            </a:r>
            <a:endParaRPr lang="en-SI" dirty="0"/>
          </a:p>
        </p:txBody>
      </p:sp>
      <p:sp>
        <p:nvSpPr>
          <p:cNvPr id="4" name="Slide Number Placeholder 3"/>
          <p:cNvSpPr>
            <a:spLocks noGrp="1"/>
          </p:cNvSpPr>
          <p:nvPr>
            <p:ph type="sldNum" sz="quarter" idx="5"/>
          </p:nvPr>
        </p:nvSpPr>
        <p:spPr/>
        <p:txBody>
          <a:bodyPr/>
          <a:lstStyle/>
          <a:p>
            <a:fld id="{AA43CA04-F620-41DC-8FDB-79B108E058F6}" type="slidenum">
              <a:rPr lang="sl-SI" smtClean="0"/>
              <a:t>8</a:t>
            </a:fld>
            <a:endParaRPr lang="sl-SI"/>
          </a:p>
        </p:txBody>
      </p:sp>
    </p:spTree>
    <p:extLst>
      <p:ext uri="{BB962C8B-B14F-4D97-AF65-F5344CB8AC3E}">
        <p14:creationId xmlns:p14="http://schemas.microsoft.com/office/powerpoint/2010/main" val="398482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Pomen pestrosti povezav v ekosistemih ponazori primer ceste. Iz celinske Slovenije do morja imamo le eno dobro cestno povezavo – avtocesto od Murske Sobote do Kopra. Na tej cesti lahko poleti, ko zaradi gneče vozil promet obstane, spoznamo slabosti sistemov z malo povezavami. Govorimo o prometnem zamašku ali celo prometnem infarktu. Primorska je praktično odrezana od ostale Slovenije! Če bi do morja vodilo več cestnih povezav, bi se promet razporedil po vseh, do prometnega infarkta ne bi prišlo.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Podobno razložimo pomen pestrosti povezav med vrstami v združbi. Več kot jih je, bolj zanesljivo deluje združba, bolj stabilen je ekosistem.</a:t>
            </a:r>
            <a:endParaRPr lang="en-SI" sz="1200" kern="1200" dirty="0">
              <a:solidFill>
                <a:schemeClr val="tx1"/>
              </a:solidFill>
              <a:effectLst/>
              <a:latin typeface="+mn-lt"/>
              <a:ea typeface="+mn-ea"/>
              <a:cs typeface="+mn-cs"/>
            </a:endParaRPr>
          </a:p>
          <a:p>
            <a:endParaRPr lang="en-SI" dirty="0"/>
          </a:p>
        </p:txBody>
      </p:sp>
      <p:sp>
        <p:nvSpPr>
          <p:cNvPr id="4" name="Slide Number Placeholder 3"/>
          <p:cNvSpPr>
            <a:spLocks noGrp="1"/>
          </p:cNvSpPr>
          <p:nvPr>
            <p:ph type="sldNum" sz="quarter" idx="5"/>
          </p:nvPr>
        </p:nvSpPr>
        <p:spPr/>
        <p:txBody>
          <a:bodyPr/>
          <a:lstStyle/>
          <a:p>
            <a:fld id="{AA43CA04-F620-41DC-8FDB-79B108E058F6}" type="slidenum">
              <a:rPr lang="sl-SI" smtClean="0"/>
              <a:t>9</a:t>
            </a:fld>
            <a:endParaRPr lang="sl-SI"/>
          </a:p>
        </p:txBody>
      </p:sp>
    </p:spTree>
    <p:extLst>
      <p:ext uri="{BB962C8B-B14F-4D97-AF65-F5344CB8AC3E}">
        <p14:creationId xmlns:p14="http://schemas.microsoft.com/office/powerpoint/2010/main" val="91291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p:cNvSpPr>
            <a:spLocks noGrp="1"/>
          </p:cNvSpPr>
          <p:nvPr>
            <p:ph type="dt" sz="half" idx="10"/>
          </p:nvPr>
        </p:nvSpPr>
        <p:spPr/>
        <p:txBody>
          <a:bodyPr/>
          <a:lstStyle/>
          <a:p>
            <a:fld id="{9BC8129E-4C5E-46D0-A391-968BE16617A0}" type="datetimeFigureOut">
              <a:rPr lang="sl-SI" smtClean="0"/>
              <a:t>30.12.2019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150384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9BC8129E-4C5E-46D0-A391-968BE16617A0}" type="datetimeFigureOut">
              <a:rPr lang="sl-SI" smtClean="0"/>
              <a:t>30.12.2019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407048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9BC8129E-4C5E-46D0-A391-968BE16617A0}" type="datetimeFigureOut">
              <a:rPr lang="sl-SI" smtClean="0"/>
              <a:t>30.12.2019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419264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9BC8129E-4C5E-46D0-A391-968BE16617A0}" type="datetimeFigureOut">
              <a:rPr lang="sl-SI" smtClean="0"/>
              <a:t>30.12.2019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418709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C8129E-4C5E-46D0-A391-968BE16617A0}" type="datetimeFigureOut">
              <a:rPr lang="sl-SI" smtClean="0"/>
              <a:t>30.12.2019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400337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p:txBody>
          <a:bodyPr/>
          <a:lstStyle/>
          <a:p>
            <a:fld id="{9BC8129E-4C5E-46D0-A391-968BE16617A0}" type="datetimeFigureOut">
              <a:rPr lang="sl-SI" smtClean="0"/>
              <a:t>30.12.2019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156876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p:cNvSpPr>
            <a:spLocks noGrp="1"/>
          </p:cNvSpPr>
          <p:nvPr>
            <p:ph type="dt" sz="half" idx="10"/>
          </p:nvPr>
        </p:nvSpPr>
        <p:spPr/>
        <p:txBody>
          <a:bodyPr/>
          <a:lstStyle/>
          <a:p>
            <a:fld id="{9BC8129E-4C5E-46D0-A391-968BE16617A0}" type="datetimeFigureOut">
              <a:rPr lang="sl-SI" smtClean="0"/>
              <a:t>30.12.2019</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147316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p:txBody>
          <a:bodyPr/>
          <a:lstStyle/>
          <a:p>
            <a:fld id="{9BC8129E-4C5E-46D0-A391-968BE16617A0}" type="datetimeFigureOut">
              <a:rPr lang="sl-SI" smtClean="0"/>
              <a:t>30.12.2019</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369937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8129E-4C5E-46D0-A391-968BE16617A0}" type="datetimeFigureOut">
              <a:rPr lang="sl-SI" smtClean="0"/>
              <a:t>30.12.2019</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382062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C8129E-4C5E-46D0-A391-968BE16617A0}" type="datetimeFigureOut">
              <a:rPr lang="sl-SI" smtClean="0"/>
              <a:t>30.12.2019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2397114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C8129E-4C5E-46D0-A391-968BE16617A0}" type="datetimeFigureOut">
              <a:rPr lang="sl-SI" smtClean="0"/>
              <a:t>30.12.2019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301687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8129E-4C5E-46D0-A391-968BE16617A0}" type="datetimeFigureOut">
              <a:rPr lang="sl-SI" smtClean="0"/>
              <a:t>30.12.2019</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212C-F017-4627-8944-1B379A821BDC}" type="slidenum">
              <a:rPr lang="sl-SI" smtClean="0"/>
              <a:t>‹#›</a:t>
            </a:fld>
            <a:endParaRPr lang="sl-SI"/>
          </a:p>
        </p:txBody>
      </p:sp>
    </p:spTree>
    <p:extLst>
      <p:ext uri="{BB962C8B-B14F-4D97-AF65-F5344CB8AC3E}">
        <p14:creationId xmlns:p14="http://schemas.microsoft.com/office/powerpoint/2010/main" val="245555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 Id="rId1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JPG"/><Relationship Id="rId11" Type="http://schemas.openxmlformats.org/officeDocument/2006/relationships/image" Target="../media/image27.JPG"/><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7.sv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0.sv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9.jpg"/><Relationship Id="rId11" Type="http://schemas.openxmlformats.org/officeDocument/2006/relationships/image" Target="../media/image44.jpg"/><Relationship Id="rId5" Type="http://schemas.openxmlformats.org/officeDocument/2006/relationships/image" Target="../media/image38.jp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2.JPG"/></Relationships>
</file>

<file path=ppt/slides/_rels/slide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2.sv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3799" cy="6869846"/>
          </a:xfrm>
          <a:prstGeom prst="rect">
            <a:avLst/>
          </a:prstGeom>
          <a:noFill/>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2" y="0"/>
            <a:ext cx="2602121" cy="1767274"/>
          </a:xfrm>
          <a:prstGeom prst="rect">
            <a:avLst/>
          </a:prstGeom>
        </p:spPr>
      </p:pic>
      <p:sp>
        <p:nvSpPr>
          <p:cNvPr id="6" name="TextBox 5"/>
          <p:cNvSpPr txBox="1"/>
          <p:nvPr/>
        </p:nvSpPr>
        <p:spPr>
          <a:xfrm>
            <a:off x="0" y="2111324"/>
            <a:ext cx="12192000" cy="1446550"/>
          </a:xfrm>
          <a:prstGeom prst="rect">
            <a:avLst/>
          </a:prstGeom>
          <a:noFill/>
        </p:spPr>
        <p:txBody>
          <a:bodyPr wrap="square" rtlCol="0">
            <a:spAutoFit/>
          </a:bodyPr>
          <a:lstStyle/>
          <a:p>
            <a:pPr algn="ctr"/>
            <a:r>
              <a:rPr lang="sl-SI" sz="8800" b="1" dirty="0" err="1">
                <a:cs typeface="Arial" panose="020B0604020202020204" pitchFamily="34" charset="0"/>
              </a:rPr>
              <a:t>BIODIVERZITETA</a:t>
            </a:r>
            <a:endParaRPr lang="sl-SI" sz="6000" b="1" dirty="0">
              <a:cs typeface="Arial" panose="020B0604020202020204" pitchFamily="34" charset="0"/>
            </a:endParaRPr>
          </a:p>
        </p:txBody>
      </p:sp>
      <p:sp>
        <p:nvSpPr>
          <p:cNvPr id="11" name="TextBox 10"/>
          <p:cNvSpPr txBox="1"/>
          <p:nvPr/>
        </p:nvSpPr>
        <p:spPr>
          <a:xfrm>
            <a:off x="339212" y="5450702"/>
            <a:ext cx="11513575" cy="1354217"/>
          </a:xfrm>
          <a:prstGeom prst="rect">
            <a:avLst/>
          </a:prstGeom>
          <a:noFill/>
        </p:spPr>
        <p:txBody>
          <a:bodyPr wrap="square" rtlCol="0">
            <a:spAutoFit/>
          </a:bodyPr>
          <a:lstStyle/>
          <a:p>
            <a:pPr algn="ctr"/>
            <a:r>
              <a:rPr lang="sl-SI" sz="2800" dirty="0">
                <a:cs typeface="Arial" panose="020B0604020202020204" pitchFamily="34" charset="0"/>
              </a:rPr>
              <a:t>Davorin Tome</a:t>
            </a:r>
          </a:p>
          <a:p>
            <a:pPr algn="ctr"/>
            <a:r>
              <a:rPr lang="sl-SI" dirty="0">
                <a:cs typeface="Arial" panose="020B0604020202020204" pitchFamily="34" charset="0"/>
              </a:rPr>
              <a:t>Nacionalni inštitut za biologijo</a:t>
            </a:r>
          </a:p>
          <a:p>
            <a:pPr algn="ctr"/>
            <a:r>
              <a:rPr lang="sl-SI" dirty="0">
                <a:cs typeface="Arial" panose="020B0604020202020204" pitchFamily="34" charset="0"/>
              </a:rPr>
              <a:t>© 2019 </a:t>
            </a:r>
            <a:r>
              <a:rPr lang="sl-SI" dirty="0" smtClean="0">
                <a:cs typeface="Arial" panose="020B0604020202020204" pitchFamily="34" charset="0"/>
              </a:rPr>
              <a:t>V:1.3</a:t>
            </a:r>
            <a:endParaRPr lang="sl-SI" dirty="0">
              <a:cs typeface="Arial" panose="020B0604020202020204" pitchFamily="34" charset="0"/>
            </a:endParaRPr>
          </a:p>
          <a:p>
            <a:pPr algn="ctr"/>
            <a:r>
              <a:rPr lang="sl-SI" dirty="0">
                <a:cs typeface="Arial" panose="020B0604020202020204" pitchFamily="34" charset="0"/>
              </a:rPr>
              <a:t>predstavitev narejena v okviru projekta LIFE </a:t>
            </a:r>
            <a:r>
              <a:rPr lang="en-GB" dirty="0">
                <a:cs typeface="Arial" panose="020B0604020202020204" pitchFamily="34" charset="0"/>
              </a:rPr>
              <a:t>16 </a:t>
            </a:r>
            <a:r>
              <a:rPr lang="en-GB" dirty="0" err="1">
                <a:cs typeface="Arial" panose="020B0604020202020204" pitchFamily="34" charset="0"/>
              </a:rPr>
              <a:t>GIE</a:t>
            </a:r>
            <a:r>
              <a:rPr lang="en-GB" dirty="0">
                <a:cs typeface="Arial" panose="020B0604020202020204" pitchFamily="34" charset="0"/>
              </a:rPr>
              <a:t>/SI/000711 – LIFE </a:t>
            </a:r>
            <a:r>
              <a:rPr lang="sl-SI" dirty="0" err="1">
                <a:cs typeface="Arial" panose="020B0604020202020204" pitchFamily="34" charset="0"/>
              </a:rPr>
              <a:t>NaturaViva</a:t>
            </a:r>
            <a:r>
              <a:rPr lang="sl-SI" dirty="0">
                <a:cs typeface="Arial" panose="020B0604020202020204" pitchFamily="34" charset="0"/>
              </a:rPr>
              <a:t>.</a:t>
            </a:r>
          </a:p>
        </p:txBody>
      </p:sp>
      <p:sp>
        <p:nvSpPr>
          <p:cNvPr id="7" name="TextBox 6"/>
          <p:cNvSpPr txBox="1"/>
          <p:nvPr/>
        </p:nvSpPr>
        <p:spPr>
          <a:xfrm>
            <a:off x="11079" y="3543994"/>
            <a:ext cx="12192000" cy="830997"/>
          </a:xfrm>
          <a:prstGeom prst="rect">
            <a:avLst/>
          </a:prstGeom>
          <a:noFill/>
        </p:spPr>
        <p:txBody>
          <a:bodyPr wrap="square" rtlCol="0">
            <a:spAutoFit/>
          </a:bodyPr>
          <a:lstStyle/>
          <a:p>
            <a:pPr algn="ctr"/>
            <a:r>
              <a:rPr lang="sl-SI" sz="4800" b="1" dirty="0">
                <a:cs typeface="Arial" panose="020B0604020202020204" pitchFamily="34" charset="0"/>
              </a:rPr>
              <a:t>Kaj je to?</a:t>
            </a:r>
          </a:p>
        </p:txBody>
      </p:sp>
      <p:sp>
        <p:nvSpPr>
          <p:cNvPr id="8" name="Half Frame 7">
            <a:extLst>
              <a:ext uri="{FF2B5EF4-FFF2-40B4-BE49-F238E27FC236}">
                <a16:creationId xmlns:a16="http://schemas.microsoft.com/office/drawing/2014/main" id="{C2400EF2-9809-4155-A53F-B9B588C18A2B}"/>
              </a:ext>
            </a:extLst>
          </p:cNvPr>
          <p:cNvSpPr/>
          <p:nvPr/>
        </p:nvSpPr>
        <p:spPr>
          <a:xfrm rot="10800000">
            <a:off x="7510793" y="2971859"/>
            <a:ext cx="2535223" cy="400110"/>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3" name="Picture 2"/>
          <p:cNvPicPr>
            <a:picLocks noChangeAspect="1"/>
          </p:cNvPicPr>
          <p:nvPr/>
        </p:nvPicPr>
        <p:blipFill>
          <a:blip r:embed="rId5"/>
          <a:stretch>
            <a:fillRect/>
          </a:stretch>
        </p:blipFill>
        <p:spPr>
          <a:xfrm>
            <a:off x="7480424" y="622429"/>
            <a:ext cx="4372363" cy="522417"/>
          </a:xfrm>
          <a:prstGeom prst="rect">
            <a:avLst/>
          </a:prstGeom>
        </p:spPr>
      </p:pic>
    </p:spTree>
    <p:extLst>
      <p:ext uri="{BB962C8B-B14F-4D97-AF65-F5344CB8AC3E}">
        <p14:creationId xmlns:p14="http://schemas.microsoft.com/office/powerpoint/2010/main" val="308642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9" y="0"/>
            <a:ext cx="12203799" cy="6858000"/>
          </a:xfrm>
          <a:prstGeom prst="rect">
            <a:avLst/>
          </a:prstGeom>
          <a:noFill/>
        </p:spPr>
      </p:pic>
      <p:sp>
        <p:nvSpPr>
          <p:cNvPr id="3" name="Rectangle: Rounded Corners 2">
            <a:extLst>
              <a:ext uri="{FF2B5EF4-FFF2-40B4-BE49-F238E27FC236}">
                <a16:creationId xmlns:a16="http://schemas.microsoft.com/office/drawing/2014/main" id="{3628D500-4E37-462F-B44D-DBE86628EBD5}"/>
              </a:ext>
            </a:extLst>
          </p:cNvPr>
          <p:cNvSpPr/>
          <p:nvPr/>
        </p:nvSpPr>
        <p:spPr>
          <a:xfrm>
            <a:off x="394924" y="2330302"/>
            <a:ext cx="4868195" cy="2197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5" name="Rectangle 4">
            <a:extLst>
              <a:ext uri="{FF2B5EF4-FFF2-40B4-BE49-F238E27FC236}">
                <a16:creationId xmlns:a16="http://schemas.microsoft.com/office/drawing/2014/main" id="{B11BB95D-1E04-4CA2-8127-4E546DDCFCE0}"/>
              </a:ext>
            </a:extLst>
          </p:cNvPr>
          <p:cNvSpPr/>
          <p:nvPr/>
        </p:nvSpPr>
        <p:spPr>
          <a:xfrm>
            <a:off x="392892" y="2946064"/>
            <a:ext cx="4868195" cy="830997"/>
          </a:xfrm>
          <a:prstGeom prst="rect">
            <a:avLst/>
          </a:prstGeom>
          <a:noFill/>
        </p:spPr>
        <p:txBody>
          <a:bodyPr wrap="square" lIns="91440" tIns="45720" rIns="91440" bIns="45720">
            <a:spAutoFit/>
          </a:bodyPr>
          <a:lstStyle/>
          <a:p>
            <a:pPr algn="ctr"/>
            <a:r>
              <a:rPr lang="sl-SI" sz="4800" b="1" cap="none" spc="0" dirty="0">
                <a:ln w="22225">
                  <a:solidFill>
                    <a:schemeClr val="accent2"/>
                  </a:solidFill>
                  <a:prstDash val="solid"/>
                </a:ln>
                <a:solidFill>
                  <a:schemeClr val="accent2">
                    <a:lumMod val="40000"/>
                    <a:lumOff val="60000"/>
                  </a:schemeClr>
                </a:solidFill>
                <a:effectLst/>
              </a:rPr>
              <a:t>BIODIVERZITETA</a:t>
            </a:r>
            <a:endParaRPr lang="en-US" sz="4800" b="1" cap="none" spc="0" dirty="0">
              <a:ln w="22225">
                <a:solidFill>
                  <a:schemeClr val="accent2"/>
                </a:solidFill>
                <a:prstDash val="solid"/>
              </a:ln>
              <a:solidFill>
                <a:schemeClr val="accent2">
                  <a:lumMod val="40000"/>
                  <a:lumOff val="60000"/>
                </a:schemeClr>
              </a:solidFill>
              <a:effectLst/>
            </a:endParaRPr>
          </a:p>
        </p:txBody>
      </p:sp>
      <p:sp>
        <p:nvSpPr>
          <p:cNvPr id="16" name="Rectangle 15">
            <a:extLst>
              <a:ext uri="{FF2B5EF4-FFF2-40B4-BE49-F238E27FC236}">
                <a16:creationId xmlns:a16="http://schemas.microsoft.com/office/drawing/2014/main" id="{D59B5FA7-52BE-4A91-831E-E802CA1D2782}"/>
              </a:ext>
            </a:extLst>
          </p:cNvPr>
          <p:cNvSpPr/>
          <p:nvPr/>
        </p:nvSpPr>
        <p:spPr>
          <a:xfrm>
            <a:off x="392892" y="3144248"/>
            <a:ext cx="4868195" cy="1323439"/>
          </a:xfrm>
          <a:prstGeom prst="rect">
            <a:avLst/>
          </a:prstGeom>
          <a:noFill/>
        </p:spPr>
        <p:txBody>
          <a:bodyPr wrap="square" lIns="91440" tIns="45720" rIns="91440" bIns="45720">
            <a:spAutoFit/>
          </a:bodyPr>
          <a:lstStyle/>
          <a:p>
            <a:pPr algn="ctr"/>
            <a:r>
              <a:rPr lang="sl-SI" sz="4000" b="1" cap="none" spc="0" dirty="0">
                <a:ln w="6600">
                  <a:solidFill>
                    <a:schemeClr val="accent2"/>
                  </a:solidFill>
                  <a:prstDash val="solid"/>
                </a:ln>
                <a:solidFill>
                  <a:srgbClr val="FFFFFF"/>
                </a:solidFill>
                <a:effectLst>
                  <a:outerShdw dist="38100" dir="2700000" algn="tl" rotWithShape="0">
                    <a:schemeClr val="accent2"/>
                  </a:outerShdw>
                </a:effectLst>
              </a:rPr>
              <a:t>=</a:t>
            </a:r>
          </a:p>
          <a:p>
            <a:pPr algn="ctr"/>
            <a:r>
              <a:rPr lang="sl-SI" sz="4000" b="1" cap="none" spc="0" dirty="0">
                <a:ln w="19050">
                  <a:solidFill>
                    <a:schemeClr val="accent6">
                      <a:lumMod val="60000"/>
                      <a:lumOff val="40000"/>
                    </a:schemeClr>
                  </a:solidFill>
                  <a:prstDash val="solid"/>
                </a:ln>
                <a:solidFill>
                  <a:srgbClr val="FF0000"/>
                </a:solidFill>
                <a:effectLst>
                  <a:outerShdw dist="38100" dir="2700000" algn="tl" rotWithShape="0">
                    <a:schemeClr val="accent2"/>
                  </a:outerShdw>
                </a:effectLst>
              </a:rPr>
              <a:t>ŽIVLJENJE NA ZEMLJI!</a:t>
            </a:r>
            <a:endParaRPr lang="en-US" sz="4000" b="1" cap="none" spc="0" dirty="0">
              <a:ln w="19050">
                <a:solidFill>
                  <a:schemeClr val="accent6">
                    <a:lumMod val="60000"/>
                    <a:lumOff val="40000"/>
                  </a:schemeClr>
                </a:solidFill>
                <a:prstDash val="solid"/>
              </a:ln>
              <a:solidFill>
                <a:srgbClr val="FF0000"/>
              </a:solidFill>
              <a:effectLst>
                <a:outerShdw dist="38100" dir="2700000" algn="tl" rotWithShape="0">
                  <a:schemeClr val="accent2"/>
                </a:outerShdw>
              </a:effectLst>
            </a:endParaRPr>
          </a:p>
        </p:txBody>
      </p:sp>
      <p:grpSp>
        <p:nvGrpSpPr>
          <p:cNvPr id="20" name="Group 19">
            <a:extLst>
              <a:ext uri="{FF2B5EF4-FFF2-40B4-BE49-F238E27FC236}">
                <a16:creationId xmlns:a16="http://schemas.microsoft.com/office/drawing/2014/main" id="{A4AD05E3-45C7-4BED-B041-363D20FBF23C}"/>
              </a:ext>
            </a:extLst>
          </p:cNvPr>
          <p:cNvGrpSpPr/>
          <p:nvPr/>
        </p:nvGrpSpPr>
        <p:grpSpPr>
          <a:xfrm>
            <a:off x="5358809" y="2330302"/>
            <a:ext cx="6773299" cy="2197396"/>
            <a:chOff x="5358809" y="2330302"/>
            <a:chExt cx="6521303" cy="2197396"/>
          </a:xfrm>
        </p:grpSpPr>
        <p:sp>
          <p:nvSpPr>
            <p:cNvPr id="7" name="Rectangle: Rounded Corners 6">
              <a:extLst>
                <a:ext uri="{FF2B5EF4-FFF2-40B4-BE49-F238E27FC236}">
                  <a16:creationId xmlns:a16="http://schemas.microsoft.com/office/drawing/2014/main" id="{E60C81B6-D78B-458A-9CB5-FB639D64043F}"/>
                </a:ext>
              </a:extLst>
            </p:cNvPr>
            <p:cNvSpPr/>
            <p:nvPr/>
          </p:nvSpPr>
          <p:spPr>
            <a:xfrm>
              <a:off x="6928882" y="2330302"/>
              <a:ext cx="4951230" cy="2197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11" name="Rectangle 10">
              <a:extLst>
                <a:ext uri="{FF2B5EF4-FFF2-40B4-BE49-F238E27FC236}">
                  <a16:creationId xmlns:a16="http://schemas.microsoft.com/office/drawing/2014/main" id="{D5E22C21-C4D6-48E7-8677-FDC3A79171B2}"/>
                </a:ext>
              </a:extLst>
            </p:cNvPr>
            <p:cNvSpPr/>
            <p:nvPr/>
          </p:nvSpPr>
          <p:spPr>
            <a:xfrm>
              <a:off x="6928881" y="2469776"/>
              <a:ext cx="4951229" cy="830997"/>
            </a:xfrm>
            <a:prstGeom prst="rect">
              <a:avLst/>
            </a:prstGeom>
            <a:noFill/>
          </p:spPr>
          <p:txBody>
            <a:bodyPr wrap="square" lIns="91440" tIns="45720" rIns="91440" bIns="45720">
              <a:spAutoFit/>
            </a:bodyPr>
            <a:lstStyle/>
            <a:p>
              <a:pPr algn="ctr"/>
              <a:r>
                <a:rPr lang="sl-SI" sz="4800" b="1" cap="none" spc="0" dirty="0">
                  <a:ln w="22225">
                    <a:solidFill>
                      <a:schemeClr val="accent2"/>
                    </a:solidFill>
                    <a:prstDash val="solid"/>
                  </a:ln>
                  <a:solidFill>
                    <a:schemeClr val="accent2">
                      <a:lumMod val="40000"/>
                      <a:lumOff val="60000"/>
                    </a:schemeClr>
                  </a:solidFill>
                  <a:effectLst/>
                </a:rPr>
                <a:t>VRSTNI NIVO</a:t>
              </a:r>
              <a:endParaRPr lang="en-US" sz="4800" b="1" cap="none" spc="0" dirty="0">
                <a:ln w="22225">
                  <a:solidFill>
                    <a:schemeClr val="accent2"/>
                  </a:solidFill>
                  <a:prstDash val="solid"/>
                </a:ln>
                <a:solidFill>
                  <a:schemeClr val="accent2">
                    <a:lumMod val="40000"/>
                    <a:lumOff val="60000"/>
                  </a:schemeClr>
                </a:solidFill>
                <a:effectLst/>
              </a:endParaRPr>
            </a:p>
          </p:txBody>
        </p:sp>
        <p:sp>
          <p:nvSpPr>
            <p:cNvPr id="17" name="Arrow: Down 16">
              <a:extLst>
                <a:ext uri="{FF2B5EF4-FFF2-40B4-BE49-F238E27FC236}">
                  <a16:creationId xmlns:a16="http://schemas.microsoft.com/office/drawing/2014/main" id="{985EC0A7-2C21-47AA-A564-16FDED1AA85A}"/>
                </a:ext>
              </a:extLst>
            </p:cNvPr>
            <p:cNvSpPr/>
            <p:nvPr/>
          </p:nvSpPr>
          <p:spPr>
            <a:xfrm rot="5400000">
              <a:off x="5856767" y="2649832"/>
              <a:ext cx="446567" cy="144248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pSp>
      <p:grpSp>
        <p:nvGrpSpPr>
          <p:cNvPr id="21" name="Group 20">
            <a:extLst>
              <a:ext uri="{FF2B5EF4-FFF2-40B4-BE49-F238E27FC236}">
                <a16:creationId xmlns:a16="http://schemas.microsoft.com/office/drawing/2014/main" id="{5669D77D-C2FA-4A57-9BE6-25D096124FA8}"/>
              </a:ext>
            </a:extLst>
          </p:cNvPr>
          <p:cNvGrpSpPr/>
          <p:nvPr/>
        </p:nvGrpSpPr>
        <p:grpSpPr>
          <a:xfrm>
            <a:off x="5386900" y="38985"/>
            <a:ext cx="6748777" cy="2298405"/>
            <a:chOff x="5386901" y="38985"/>
            <a:chExt cx="6493210" cy="2298405"/>
          </a:xfrm>
        </p:grpSpPr>
        <p:sp>
          <p:nvSpPr>
            <p:cNvPr id="8" name="Rectangle: Rounded Corners 7">
              <a:extLst>
                <a:ext uri="{FF2B5EF4-FFF2-40B4-BE49-F238E27FC236}">
                  <a16:creationId xmlns:a16="http://schemas.microsoft.com/office/drawing/2014/main" id="{80B1F7DD-BDB2-48D3-862E-3DEE0CC99374}"/>
                </a:ext>
              </a:extLst>
            </p:cNvPr>
            <p:cNvSpPr/>
            <p:nvPr/>
          </p:nvSpPr>
          <p:spPr>
            <a:xfrm>
              <a:off x="6928882" y="38985"/>
              <a:ext cx="4951229" cy="2197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12" name="Rectangle 11">
              <a:extLst>
                <a:ext uri="{FF2B5EF4-FFF2-40B4-BE49-F238E27FC236}">
                  <a16:creationId xmlns:a16="http://schemas.microsoft.com/office/drawing/2014/main" id="{FA4B27D9-B4F5-4CF8-BEE3-F8B602851E39}"/>
                </a:ext>
              </a:extLst>
            </p:cNvPr>
            <p:cNvSpPr/>
            <p:nvPr/>
          </p:nvSpPr>
          <p:spPr>
            <a:xfrm>
              <a:off x="6928881" y="178458"/>
              <a:ext cx="4951229" cy="830997"/>
            </a:xfrm>
            <a:prstGeom prst="rect">
              <a:avLst/>
            </a:prstGeom>
            <a:noFill/>
          </p:spPr>
          <p:txBody>
            <a:bodyPr wrap="square" lIns="91440" tIns="45720" rIns="91440" bIns="45720">
              <a:spAutoFit/>
            </a:bodyPr>
            <a:lstStyle/>
            <a:p>
              <a:pPr algn="ctr"/>
              <a:r>
                <a:rPr lang="sl-SI" sz="4800" b="1" cap="none" spc="0" dirty="0">
                  <a:ln w="22225">
                    <a:solidFill>
                      <a:schemeClr val="accent2"/>
                    </a:solidFill>
                    <a:prstDash val="solid"/>
                  </a:ln>
                  <a:solidFill>
                    <a:schemeClr val="accent2">
                      <a:lumMod val="40000"/>
                      <a:lumOff val="60000"/>
                    </a:schemeClr>
                  </a:solidFill>
                  <a:effectLst/>
                </a:rPr>
                <a:t>GENSKI NIVO</a:t>
              </a:r>
              <a:endParaRPr lang="en-US" sz="4800" b="1" cap="none" spc="0" dirty="0">
                <a:ln w="22225">
                  <a:solidFill>
                    <a:schemeClr val="accent2"/>
                  </a:solidFill>
                  <a:prstDash val="solid"/>
                </a:ln>
                <a:solidFill>
                  <a:schemeClr val="accent2">
                    <a:lumMod val="40000"/>
                    <a:lumOff val="60000"/>
                  </a:schemeClr>
                </a:solidFill>
                <a:effectLst/>
              </a:endParaRPr>
            </a:p>
          </p:txBody>
        </p:sp>
        <p:sp>
          <p:nvSpPr>
            <p:cNvPr id="18" name="Arrow: Down 17">
              <a:extLst>
                <a:ext uri="{FF2B5EF4-FFF2-40B4-BE49-F238E27FC236}">
                  <a16:creationId xmlns:a16="http://schemas.microsoft.com/office/drawing/2014/main" id="{C8B45780-08FC-4F32-A4C0-182737BA0479}"/>
                </a:ext>
              </a:extLst>
            </p:cNvPr>
            <p:cNvSpPr/>
            <p:nvPr/>
          </p:nvSpPr>
          <p:spPr>
            <a:xfrm rot="3405570">
              <a:off x="5884859" y="1392865"/>
              <a:ext cx="446567" cy="144248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pSp>
      <p:grpSp>
        <p:nvGrpSpPr>
          <p:cNvPr id="22" name="Group 21">
            <a:extLst>
              <a:ext uri="{FF2B5EF4-FFF2-40B4-BE49-F238E27FC236}">
                <a16:creationId xmlns:a16="http://schemas.microsoft.com/office/drawing/2014/main" id="{FBF25055-37B2-4074-961F-AE8166944C6C}"/>
              </a:ext>
            </a:extLst>
          </p:cNvPr>
          <p:cNvGrpSpPr/>
          <p:nvPr/>
        </p:nvGrpSpPr>
        <p:grpSpPr>
          <a:xfrm>
            <a:off x="5338912" y="4594473"/>
            <a:ext cx="6793193" cy="2224543"/>
            <a:chOff x="5338913" y="4594473"/>
            <a:chExt cx="6541198" cy="2224543"/>
          </a:xfrm>
        </p:grpSpPr>
        <p:sp>
          <p:nvSpPr>
            <p:cNvPr id="6" name="Rectangle: Rounded Corners 5">
              <a:extLst>
                <a:ext uri="{FF2B5EF4-FFF2-40B4-BE49-F238E27FC236}">
                  <a16:creationId xmlns:a16="http://schemas.microsoft.com/office/drawing/2014/main" id="{B1D86BB6-E0B7-4769-87FB-13E3EFF3E33B}"/>
                </a:ext>
              </a:extLst>
            </p:cNvPr>
            <p:cNvSpPr/>
            <p:nvPr/>
          </p:nvSpPr>
          <p:spPr>
            <a:xfrm>
              <a:off x="6928882" y="4621620"/>
              <a:ext cx="4951229" cy="2197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13" name="Rectangle 12">
              <a:extLst>
                <a:ext uri="{FF2B5EF4-FFF2-40B4-BE49-F238E27FC236}">
                  <a16:creationId xmlns:a16="http://schemas.microsoft.com/office/drawing/2014/main" id="{D918CA41-4785-4DDD-B188-31F7274A9F29}"/>
                </a:ext>
              </a:extLst>
            </p:cNvPr>
            <p:cNvSpPr/>
            <p:nvPr/>
          </p:nvSpPr>
          <p:spPr>
            <a:xfrm>
              <a:off x="6928881" y="4836141"/>
              <a:ext cx="4951229" cy="769441"/>
            </a:xfrm>
            <a:prstGeom prst="rect">
              <a:avLst/>
            </a:prstGeom>
            <a:noFill/>
          </p:spPr>
          <p:txBody>
            <a:bodyPr wrap="square" lIns="91440" tIns="45720" rIns="91440" bIns="45720">
              <a:spAutoFit/>
            </a:bodyPr>
            <a:lstStyle/>
            <a:p>
              <a:pPr algn="ctr"/>
              <a:r>
                <a:rPr lang="sl-SI" sz="4400" b="1" cap="none" spc="0" dirty="0">
                  <a:ln w="22225">
                    <a:solidFill>
                      <a:schemeClr val="accent2"/>
                    </a:solidFill>
                    <a:prstDash val="solid"/>
                  </a:ln>
                  <a:solidFill>
                    <a:schemeClr val="accent2">
                      <a:lumMod val="40000"/>
                      <a:lumOff val="60000"/>
                    </a:schemeClr>
                  </a:solidFill>
                  <a:effectLst/>
                </a:rPr>
                <a:t>EKOSISTEMSKI NIVO</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19" name="Arrow: Down 18">
              <a:extLst>
                <a:ext uri="{FF2B5EF4-FFF2-40B4-BE49-F238E27FC236}">
                  <a16:creationId xmlns:a16="http://schemas.microsoft.com/office/drawing/2014/main" id="{57A9D4C1-1DC8-4971-9915-43B223BA3132}"/>
                </a:ext>
              </a:extLst>
            </p:cNvPr>
            <p:cNvSpPr/>
            <p:nvPr/>
          </p:nvSpPr>
          <p:spPr>
            <a:xfrm rot="7092171">
              <a:off x="5836871" y="4096515"/>
              <a:ext cx="446567" cy="144248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pSp>
      <p:sp>
        <p:nvSpPr>
          <p:cNvPr id="10" name="Rectangle 9">
            <a:extLst>
              <a:ext uri="{FF2B5EF4-FFF2-40B4-BE49-F238E27FC236}">
                <a16:creationId xmlns:a16="http://schemas.microsoft.com/office/drawing/2014/main" id="{6F72899C-D80F-4B5A-8AE0-02D0D7046969}"/>
              </a:ext>
            </a:extLst>
          </p:cNvPr>
          <p:cNvSpPr/>
          <p:nvPr/>
        </p:nvSpPr>
        <p:spPr>
          <a:xfrm>
            <a:off x="6928882" y="3202908"/>
            <a:ext cx="4951228" cy="1077218"/>
          </a:xfrm>
          <a:prstGeom prst="rect">
            <a:avLst/>
          </a:prstGeom>
          <a:noFill/>
        </p:spPr>
        <p:txBody>
          <a:bodyPr wrap="square" lIns="91440" tIns="45720" rIns="91440" bIns="45720">
            <a:spAutoFit/>
          </a:bodyPr>
          <a:lstStyle/>
          <a:p>
            <a:pPr algn="ctr"/>
            <a:r>
              <a:rPr lang="sl-SI" sz="3200" b="1" cap="none" spc="0" dirty="0">
                <a:ln w="6600">
                  <a:solidFill>
                    <a:schemeClr val="accent2"/>
                  </a:solidFill>
                  <a:prstDash val="solid"/>
                </a:ln>
                <a:solidFill>
                  <a:srgbClr val="FFFFFF"/>
                </a:solidFill>
                <a:effectLst>
                  <a:outerShdw dist="38100" dir="2700000" algn="tl" rotWithShape="0">
                    <a:schemeClr val="accent2"/>
                  </a:outerShdw>
                </a:effectLst>
              </a:rPr>
              <a:t>Pestrost vrst – razlike med njimi so dobro opazne</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Rectangle 13">
            <a:extLst>
              <a:ext uri="{FF2B5EF4-FFF2-40B4-BE49-F238E27FC236}">
                <a16:creationId xmlns:a16="http://schemas.microsoft.com/office/drawing/2014/main" id="{C108B8E6-B971-4C7F-9CE8-9D900222492F}"/>
              </a:ext>
            </a:extLst>
          </p:cNvPr>
          <p:cNvSpPr/>
          <p:nvPr/>
        </p:nvSpPr>
        <p:spPr>
          <a:xfrm>
            <a:off x="6928880" y="933981"/>
            <a:ext cx="4951228" cy="1077218"/>
          </a:xfrm>
          <a:prstGeom prst="rect">
            <a:avLst/>
          </a:prstGeom>
          <a:noFill/>
        </p:spPr>
        <p:txBody>
          <a:bodyPr wrap="square" lIns="91440" tIns="45720" rIns="91440" bIns="45720">
            <a:spAutoFit/>
          </a:bodyPr>
          <a:lstStyle/>
          <a:p>
            <a:pPr algn="ctr"/>
            <a:r>
              <a:rPr lang="sl-SI" sz="3200" b="1" cap="none" spc="0" dirty="0">
                <a:ln w="6600">
                  <a:solidFill>
                    <a:schemeClr val="accent2"/>
                  </a:solidFill>
                  <a:prstDash val="solid"/>
                </a:ln>
                <a:solidFill>
                  <a:srgbClr val="FFFFFF"/>
                </a:solidFill>
                <a:effectLst>
                  <a:outerShdw dist="38100" dir="2700000" algn="tl" rotWithShape="0">
                    <a:schemeClr val="accent2"/>
                  </a:outerShdw>
                </a:effectLst>
              </a:rPr>
              <a:t>Pestrost osebkov – razlike med njimi so slabo opazne</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5" name="Rectangle 14">
            <a:extLst>
              <a:ext uri="{FF2B5EF4-FFF2-40B4-BE49-F238E27FC236}">
                <a16:creationId xmlns:a16="http://schemas.microsoft.com/office/drawing/2014/main" id="{7B5891E0-6BB5-4EE1-898D-7FB9AF143484}"/>
              </a:ext>
            </a:extLst>
          </p:cNvPr>
          <p:cNvSpPr/>
          <p:nvPr/>
        </p:nvSpPr>
        <p:spPr>
          <a:xfrm>
            <a:off x="6953047" y="5483265"/>
            <a:ext cx="5212459" cy="1077218"/>
          </a:xfrm>
          <a:prstGeom prst="rect">
            <a:avLst/>
          </a:prstGeom>
          <a:noFill/>
        </p:spPr>
        <p:txBody>
          <a:bodyPr wrap="square" lIns="91440" tIns="45720" rIns="91440" bIns="45720">
            <a:spAutoFit/>
          </a:bodyPr>
          <a:lstStyle/>
          <a:p>
            <a:pPr algn="ctr"/>
            <a:r>
              <a:rPr lang="sl-SI" sz="3200" b="1" cap="none" spc="0" dirty="0">
                <a:ln w="6600">
                  <a:solidFill>
                    <a:schemeClr val="accent2"/>
                  </a:solidFill>
                  <a:prstDash val="solid"/>
                </a:ln>
                <a:solidFill>
                  <a:srgbClr val="FFFFFF"/>
                </a:solidFill>
                <a:effectLst>
                  <a:outerShdw dist="38100" dir="2700000" algn="tl" rotWithShape="0">
                    <a:schemeClr val="accent2"/>
                  </a:outerShdw>
                </a:effectLst>
              </a:rPr>
              <a:t>Pestrost povezav med vrstami in osebki v ekosistemih</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05285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500"/>
                                        <p:tgtEl>
                                          <p:spTgt spid="2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grpId="0" nodeType="clickEffect">
                                  <p:stCondLst>
                                    <p:cond delay="0"/>
                                  </p:stCondLst>
                                  <p:childTnLst>
                                    <p:animMotion origin="layout" path="M -8.33333E-7 3.7037E-6 L 0.00026 -0.07755 " pathEditMode="relative" rAng="0" ptsTypes="AA">
                                      <p:cBhvr>
                                        <p:cTn id="33" dur="2000" fill="hold"/>
                                        <p:tgtEl>
                                          <p:spTgt spid="5"/>
                                        </p:tgtEl>
                                        <p:attrNameLst>
                                          <p:attrName>ppt_x</p:attrName>
                                          <p:attrName>ppt_y</p:attrName>
                                        </p:attrNameLst>
                                      </p:cBhvr>
                                      <p:rCtr x="13" y="-3889"/>
                                    </p:animMotion>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0"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1999" cy="6858001"/>
          </a:xfrm>
          <a:prstGeom prst="rect">
            <a:avLst/>
          </a:prstGeom>
          <a:noFill/>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2" y="-1"/>
            <a:ext cx="2602121" cy="1767274"/>
          </a:xfrm>
          <a:prstGeom prst="rect">
            <a:avLst/>
          </a:prstGeom>
        </p:spPr>
      </p:pic>
      <p:sp>
        <p:nvSpPr>
          <p:cNvPr id="5" name="TextBox 4">
            <a:extLst>
              <a:ext uri="{FF2B5EF4-FFF2-40B4-BE49-F238E27FC236}">
                <a16:creationId xmlns:a16="http://schemas.microsoft.com/office/drawing/2014/main" id="{861F6543-04CC-4031-AE8C-09588E076F23}"/>
              </a:ext>
            </a:extLst>
          </p:cNvPr>
          <p:cNvSpPr txBox="1"/>
          <p:nvPr/>
        </p:nvSpPr>
        <p:spPr>
          <a:xfrm>
            <a:off x="339212" y="5833468"/>
            <a:ext cx="11513575" cy="923330"/>
          </a:xfrm>
          <a:prstGeom prst="rect">
            <a:avLst/>
          </a:prstGeom>
          <a:noFill/>
        </p:spPr>
        <p:txBody>
          <a:bodyPr wrap="square" rtlCol="0">
            <a:spAutoFit/>
          </a:bodyPr>
          <a:lstStyle/>
          <a:p>
            <a:pPr algn="ctr"/>
            <a:r>
              <a:rPr lang="sl-SI" dirty="0">
                <a:cs typeface="Arial" panose="020B0604020202020204" pitchFamily="34" charset="0"/>
              </a:rPr>
              <a:t>Nacionalni inštitut za biologijo</a:t>
            </a:r>
          </a:p>
          <a:p>
            <a:pPr algn="ctr"/>
            <a:r>
              <a:rPr lang="sl-SI" dirty="0">
                <a:cs typeface="Arial" panose="020B0604020202020204" pitchFamily="34" charset="0"/>
              </a:rPr>
              <a:t>© 2019 </a:t>
            </a:r>
            <a:r>
              <a:rPr lang="sl-SI" dirty="0" smtClean="0">
                <a:cs typeface="Arial" panose="020B0604020202020204" pitchFamily="34" charset="0"/>
              </a:rPr>
              <a:t>V:1.3</a:t>
            </a:r>
            <a:endParaRPr lang="sl-SI" dirty="0">
              <a:cs typeface="Arial" panose="020B0604020202020204" pitchFamily="34" charset="0"/>
            </a:endParaRPr>
          </a:p>
          <a:p>
            <a:pPr algn="ctr"/>
            <a:r>
              <a:rPr lang="sl-SI" dirty="0">
                <a:cs typeface="Arial" panose="020B0604020202020204" pitchFamily="34" charset="0"/>
              </a:rPr>
              <a:t>predstavitev narejena v okviru projekta LIFE </a:t>
            </a:r>
            <a:r>
              <a:rPr lang="en-GB" dirty="0">
                <a:cs typeface="Arial" panose="020B0604020202020204" pitchFamily="34" charset="0"/>
              </a:rPr>
              <a:t>16 </a:t>
            </a:r>
            <a:r>
              <a:rPr lang="en-GB" dirty="0" err="1">
                <a:cs typeface="Arial" panose="020B0604020202020204" pitchFamily="34" charset="0"/>
              </a:rPr>
              <a:t>GIE</a:t>
            </a:r>
            <a:r>
              <a:rPr lang="en-GB" dirty="0">
                <a:cs typeface="Arial" panose="020B0604020202020204" pitchFamily="34" charset="0"/>
              </a:rPr>
              <a:t>/SI/000711 – LIFE </a:t>
            </a:r>
            <a:r>
              <a:rPr lang="sl-SI" dirty="0" err="1">
                <a:cs typeface="Arial" panose="020B0604020202020204" pitchFamily="34" charset="0"/>
              </a:rPr>
              <a:t>NaturaViva</a:t>
            </a:r>
            <a:r>
              <a:rPr lang="sl-SI" dirty="0">
                <a:cs typeface="Arial" panose="020B0604020202020204" pitchFamily="34" charset="0"/>
              </a:rPr>
              <a:t>.</a:t>
            </a:r>
          </a:p>
        </p:txBody>
      </p:sp>
      <p:sp>
        <p:nvSpPr>
          <p:cNvPr id="6" name="TextBox 5">
            <a:extLst>
              <a:ext uri="{FF2B5EF4-FFF2-40B4-BE49-F238E27FC236}">
                <a16:creationId xmlns:a16="http://schemas.microsoft.com/office/drawing/2014/main" id="{AF98F19B-30C4-44CB-B022-156073E42AD2}"/>
              </a:ext>
            </a:extLst>
          </p:cNvPr>
          <p:cNvSpPr txBox="1"/>
          <p:nvPr/>
        </p:nvSpPr>
        <p:spPr>
          <a:xfrm>
            <a:off x="345611" y="3049226"/>
            <a:ext cx="11513575" cy="2585323"/>
          </a:xfrm>
          <a:prstGeom prst="rect">
            <a:avLst/>
          </a:prstGeom>
          <a:noFill/>
        </p:spPr>
        <p:txBody>
          <a:bodyPr wrap="square" rtlCol="0">
            <a:spAutoFit/>
          </a:bodyPr>
          <a:lstStyle/>
          <a:p>
            <a:r>
              <a:rPr lang="sl-SI" dirty="0">
                <a:cs typeface="Arial" panose="020B0604020202020204" pitchFamily="34" charset="0"/>
              </a:rPr>
              <a:t>Besedilo    : dr. Davorin Tome</a:t>
            </a:r>
          </a:p>
          <a:p>
            <a:r>
              <a:rPr lang="sl-SI" dirty="0">
                <a:cs typeface="Arial" panose="020B0604020202020204" pitchFamily="34" charset="0"/>
              </a:rPr>
              <a:t>Ilustracije  : Vasja Koman, Zvone Kosovelj</a:t>
            </a:r>
          </a:p>
          <a:p>
            <a:r>
              <a:rPr lang="sl-SI" dirty="0">
                <a:cs typeface="Arial" panose="020B0604020202020204" pitchFamily="34" charset="0"/>
              </a:rPr>
              <a:t>Fotografije: Davorin Tome</a:t>
            </a:r>
          </a:p>
          <a:p>
            <a:r>
              <a:rPr lang="sl-SI" dirty="0">
                <a:cs typeface="Arial" panose="020B0604020202020204" pitchFamily="34" charset="0"/>
              </a:rPr>
              <a:t>         razen: primožek – Udo Schmidt, </a:t>
            </a:r>
            <a:r>
              <a:rPr lang="sl-SI" dirty="0" err="1">
                <a:cs typeface="Arial" panose="020B0604020202020204" pitchFamily="34" charset="0"/>
              </a:rPr>
              <a:t>Wikimedia</a:t>
            </a:r>
            <a:r>
              <a:rPr lang="sl-SI" dirty="0">
                <a:cs typeface="Arial" panose="020B0604020202020204" pitchFamily="34" charset="0"/>
              </a:rPr>
              <a:t> </a:t>
            </a:r>
            <a:r>
              <a:rPr lang="sl-SI" dirty="0" err="1">
                <a:cs typeface="Arial" panose="020B0604020202020204" pitchFamily="34" charset="0"/>
              </a:rPr>
              <a:t>Common</a:t>
            </a:r>
            <a:r>
              <a:rPr lang="sl-SI" dirty="0">
                <a:cs typeface="Arial" panose="020B0604020202020204" pitchFamily="34" charset="0"/>
              </a:rPr>
              <a:t>, CC BY-SA 2.0</a:t>
            </a:r>
          </a:p>
          <a:p>
            <a:r>
              <a:rPr lang="sl-SI" dirty="0">
                <a:cs typeface="Arial" panose="020B0604020202020204" pitchFamily="34" charset="0"/>
              </a:rPr>
              <a:t>	   paramecij - </a:t>
            </a:r>
            <a:r>
              <a:rPr lang="sl-SI" dirty="0" err="1">
                <a:cs typeface="Arial" panose="020B0604020202020204" pitchFamily="34" charset="0"/>
              </a:rPr>
              <a:t>Anatoly</a:t>
            </a:r>
            <a:r>
              <a:rPr lang="sl-SI" dirty="0">
                <a:cs typeface="Arial" panose="020B0604020202020204" pitchFamily="34" charset="0"/>
              </a:rPr>
              <a:t> </a:t>
            </a:r>
            <a:r>
              <a:rPr lang="sl-SI" dirty="0" err="1">
                <a:cs typeface="Arial" panose="020B0604020202020204" pitchFamily="34" charset="0"/>
              </a:rPr>
              <a:t>Mikhaitsov</a:t>
            </a:r>
            <a:r>
              <a:rPr lang="sl-SI" dirty="0">
                <a:cs typeface="Arial" panose="020B0604020202020204" pitchFamily="34" charset="0"/>
              </a:rPr>
              <a:t>, </a:t>
            </a:r>
            <a:r>
              <a:rPr lang="sl-SI" dirty="0" err="1">
                <a:cs typeface="Arial" panose="020B0604020202020204" pitchFamily="34" charset="0"/>
              </a:rPr>
              <a:t>Wikimedia</a:t>
            </a:r>
            <a:r>
              <a:rPr lang="sl-SI" dirty="0">
                <a:cs typeface="Arial" panose="020B0604020202020204" pitchFamily="34" charset="0"/>
              </a:rPr>
              <a:t> </a:t>
            </a:r>
            <a:r>
              <a:rPr lang="sl-SI" dirty="0" err="1">
                <a:cs typeface="Arial" panose="020B0604020202020204" pitchFamily="34" charset="0"/>
              </a:rPr>
              <a:t>Common</a:t>
            </a:r>
            <a:r>
              <a:rPr lang="sl-SI" dirty="0">
                <a:cs typeface="Arial" panose="020B0604020202020204" pitchFamily="34" charset="0"/>
              </a:rPr>
              <a:t>, CC BY-SA 4.0</a:t>
            </a:r>
          </a:p>
          <a:p>
            <a:r>
              <a:rPr lang="sl-SI" dirty="0">
                <a:cs typeface="Arial" panose="020B0604020202020204" pitchFamily="34" charset="0"/>
              </a:rPr>
              <a:t>	   Georgio </a:t>
            </a:r>
            <a:r>
              <a:rPr lang="sl-SI" dirty="0" err="1">
                <a:cs typeface="Arial" panose="020B0604020202020204" pitchFamily="34" charset="0"/>
              </a:rPr>
              <a:t>Armani</a:t>
            </a:r>
            <a:r>
              <a:rPr lang="sl-SI" dirty="0">
                <a:cs typeface="Arial" panose="020B0604020202020204" pitchFamily="34" charset="0"/>
              </a:rPr>
              <a:t> - </a:t>
            </a:r>
            <a:r>
              <a:rPr lang="it-IT" dirty="0">
                <a:cs typeface="Arial" panose="020B0604020202020204" pitchFamily="34" charset="0"/>
              </a:rPr>
              <a:t>Lorenzo</a:t>
            </a:r>
            <a:r>
              <a:rPr lang="sl-SI" dirty="0">
                <a:cs typeface="Arial" panose="020B0604020202020204" pitchFamily="34" charset="0"/>
              </a:rPr>
              <a:t> </a:t>
            </a:r>
            <a:r>
              <a:rPr lang="it-IT" dirty="0">
                <a:cs typeface="Arial" panose="020B0604020202020204" pitchFamily="34" charset="0"/>
              </a:rPr>
              <a:t>Bozzi</a:t>
            </a:r>
            <a:r>
              <a:rPr lang="sl-SI" dirty="0">
                <a:cs typeface="Arial" panose="020B0604020202020204" pitchFamily="34" charset="0"/>
              </a:rPr>
              <a:t>, </a:t>
            </a:r>
            <a:r>
              <a:rPr lang="sl-SI" dirty="0" err="1">
                <a:cs typeface="Arial" panose="020B0604020202020204" pitchFamily="34" charset="0"/>
              </a:rPr>
              <a:t>Wikimedia</a:t>
            </a:r>
            <a:r>
              <a:rPr lang="sl-SI" dirty="0">
                <a:cs typeface="Arial" panose="020B0604020202020204" pitchFamily="34" charset="0"/>
              </a:rPr>
              <a:t> </a:t>
            </a:r>
            <a:r>
              <a:rPr lang="sl-SI" dirty="0" err="1">
                <a:cs typeface="Arial" panose="020B0604020202020204" pitchFamily="34" charset="0"/>
              </a:rPr>
              <a:t>Commons</a:t>
            </a:r>
            <a:r>
              <a:rPr lang="sl-SI" dirty="0">
                <a:cs typeface="Arial" panose="020B0604020202020204" pitchFamily="34" charset="0"/>
              </a:rPr>
              <a:t>, </a:t>
            </a:r>
            <a:r>
              <a:rPr lang="it-IT" dirty="0">
                <a:cs typeface="Arial" panose="020B0604020202020204" pitchFamily="34" charset="0"/>
              </a:rPr>
              <a:t>CC BY-SA 4.0</a:t>
            </a:r>
            <a:endParaRPr lang="sl-SI" dirty="0">
              <a:cs typeface="Arial" panose="020B0604020202020204" pitchFamily="34" charset="0"/>
            </a:endParaRPr>
          </a:p>
          <a:p>
            <a:r>
              <a:rPr lang="sl-SI" dirty="0">
                <a:cs typeface="Arial" panose="020B0604020202020204" pitchFamily="34" charset="0"/>
              </a:rPr>
              <a:t>	   Steve Jobs - </a:t>
            </a:r>
            <a:r>
              <a:rPr lang="en-GB" dirty="0">
                <a:cs typeface="Arial" panose="020B0604020202020204" pitchFamily="34" charset="0"/>
              </a:rPr>
              <a:t>Matthew </a:t>
            </a:r>
            <a:r>
              <a:rPr lang="en-GB" dirty="0" err="1">
                <a:cs typeface="Arial" panose="020B0604020202020204" pitchFamily="34" charset="0"/>
              </a:rPr>
              <a:t>Yohe</a:t>
            </a:r>
            <a:r>
              <a:rPr lang="en-GB" dirty="0">
                <a:cs typeface="Arial" panose="020B0604020202020204" pitchFamily="34" charset="0"/>
              </a:rPr>
              <a:t>, </a:t>
            </a:r>
            <a:r>
              <a:rPr lang="sl-SI" dirty="0" err="1">
                <a:cs typeface="Arial" panose="020B0604020202020204" pitchFamily="34" charset="0"/>
              </a:rPr>
              <a:t>Wikimedia</a:t>
            </a:r>
            <a:r>
              <a:rPr lang="sl-SI" dirty="0">
                <a:cs typeface="Arial" panose="020B0604020202020204" pitchFamily="34" charset="0"/>
              </a:rPr>
              <a:t> </a:t>
            </a:r>
            <a:r>
              <a:rPr lang="sl-SI" dirty="0" err="1">
                <a:cs typeface="Arial" panose="020B0604020202020204" pitchFamily="34" charset="0"/>
              </a:rPr>
              <a:t>Commons</a:t>
            </a:r>
            <a:r>
              <a:rPr lang="sl-SI" dirty="0">
                <a:cs typeface="Arial" panose="020B0604020202020204" pitchFamily="34" charset="0"/>
              </a:rPr>
              <a:t>, </a:t>
            </a:r>
            <a:r>
              <a:rPr lang="en-GB" dirty="0">
                <a:cs typeface="Arial" panose="020B0604020202020204" pitchFamily="34" charset="0"/>
              </a:rPr>
              <a:t>CC BY-SA 3</a:t>
            </a:r>
            <a:r>
              <a:rPr lang="sl-SI" dirty="0">
                <a:cs typeface="Arial" panose="020B0604020202020204" pitchFamily="34" charset="0"/>
              </a:rPr>
              <a:t>.</a:t>
            </a:r>
            <a:r>
              <a:rPr lang="en-GB" dirty="0">
                <a:cs typeface="Arial" panose="020B0604020202020204" pitchFamily="34" charset="0"/>
              </a:rPr>
              <a:t>0</a:t>
            </a:r>
            <a:endParaRPr lang="sl-SI" dirty="0">
              <a:cs typeface="Arial" panose="020B0604020202020204" pitchFamily="34" charset="0"/>
            </a:endParaRPr>
          </a:p>
          <a:p>
            <a:r>
              <a:rPr lang="sl-SI" dirty="0">
                <a:cs typeface="Arial" panose="020B0604020202020204" pitchFamily="34" charset="0"/>
              </a:rPr>
              <a:t>	   </a:t>
            </a:r>
            <a:r>
              <a:rPr lang="sl-SI" dirty="0" err="1">
                <a:cs typeface="Arial" panose="020B0604020202020204" pitchFamily="34" charset="0"/>
              </a:rPr>
              <a:t>Lionel</a:t>
            </a:r>
            <a:r>
              <a:rPr lang="sl-SI" dirty="0">
                <a:cs typeface="Arial" panose="020B0604020202020204" pitchFamily="34" charset="0"/>
              </a:rPr>
              <a:t> </a:t>
            </a:r>
            <a:r>
              <a:rPr lang="sl-SI" dirty="0" err="1">
                <a:cs typeface="Arial" panose="020B0604020202020204" pitchFamily="34" charset="0"/>
              </a:rPr>
              <a:t>Messi</a:t>
            </a:r>
            <a:r>
              <a:rPr lang="sl-SI" dirty="0">
                <a:cs typeface="Arial" panose="020B0604020202020204" pitchFamily="34" charset="0"/>
              </a:rPr>
              <a:t> - </a:t>
            </a:r>
            <a:r>
              <a:rPr lang="sl-SI" dirty="0" err="1">
                <a:cs typeface="Arial" panose="020B0604020202020204" pitchFamily="34" charset="0"/>
              </a:rPr>
              <a:t>Kiril_Venediktov</a:t>
            </a:r>
            <a:r>
              <a:rPr lang="sl-SI" dirty="0">
                <a:cs typeface="Arial" panose="020B0604020202020204" pitchFamily="34" charset="0"/>
              </a:rPr>
              <a:t>, </a:t>
            </a:r>
            <a:r>
              <a:rPr lang="sl-SI" dirty="0" err="1">
                <a:cs typeface="Arial" panose="020B0604020202020204" pitchFamily="34" charset="0"/>
              </a:rPr>
              <a:t>Wikimedia</a:t>
            </a:r>
            <a:r>
              <a:rPr lang="sl-SI" dirty="0">
                <a:cs typeface="Arial" panose="020B0604020202020204" pitchFamily="34" charset="0"/>
              </a:rPr>
              <a:t> </a:t>
            </a:r>
            <a:r>
              <a:rPr lang="sl-SI" dirty="0" err="1">
                <a:cs typeface="Arial" panose="020B0604020202020204" pitchFamily="34" charset="0"/>
              </a:rPr>
              <a:t>Commons</a:t>
            </a:r>
            <a:r>
              <a:rPr lang="sl-SI" dirty="0">
                <a:cs typeface="Arial" panose="020B0604020202020204" pitchFamily="34" charset="0"/>
              </a:rPr>
              <a:t>, CC BY-SA 3.0</a:t>
            </a:r>
          </a:p>
          <a:p>
            <a:r>
              <a:rPr lang="sl-SI" dirty="0">
                <a:cs typeface="Arial" panose="020B0604020202020204" pitchFamily="34" charset="0"/>
              </a:rPr>
              <a:t>	   Frank Sinatra - NBS televizija</a:t>
            </a:r>
          </a:p>
        </p:txBody>
      </p:sp>
      <p:pic>
        <p:nvPicPr>
          <p:cNvPr id="3" name="Picture 2"/>
          <p:cNvPicPr>
            <a:picLocks noChangeAspect="1"/>
          </p:cNvPicPr>
          <p:nvPr/>
        </p:nvPicPr>
        <p:blipFill>
          <a:blip r:embed="rId5"/>
          <a:stretch>
            <a:fillRect/>
          </a:stretch>
        </p:blipFill>
        <p:spPr>
          <a:xfrm>
            <a:off x="7483913" y="622636"/>
            <a:ext cx="4368874" cy="522000"/>
          </a:xfrm>
          <a:prstGeom prst="rect">
            <a:avLst/>
          </a:prstGeom>
        </p:spPr>
      </p:pic>
    </p:spTree>
    <p:extLst>
      <p:ext uri="{BB962C8B-B14F-4D97-AF65-F5344CB8AC3E}">
        <p14:creationId xmlns:p14="http://schemas.microsoft.com/office/powerpoint/2010/main" val="320140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92EF3F-2FB1-4EFD-AE32-36EED736A99B}"/>
              </a:ext>
            </a:extLst>
          </p:cNvPr>
          <p:cNvGrpSpPr/>
          <p:nvPr/>
        </p:nvGrpSpPr>
        <p:grpSpPr>
          <a:xfrm>
            <a:off x="6154724" y="2313900"/>
            <a:ext cx="2971200" cy="2228400"/>
            <a:chOff x="6154724" y="2313900"/>
            <a:chExt cx="2971200" cy="2228400"/>
          </a:xfrm>
        </p:grpSpPr>
        <p:pic>
          <p:nvPicPr>
            <p:cNvPr id="31" name="Picture 30" descr="A lizard on a rock&#10;&#10;Description automatically generated">
              <a:extLst>
                <a:ext uri="{FF2B5EF4-FFF2-40B4-BE49-F238E27FC236}">
                  <a16:creationId xmlns:a16="http://schemas.microsoft.com/office/drawing/2014/main" id="{E7C697E4-284A-4342-97BB-4291E90F1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724" y="2313900"/>
              <a:ext cx="2971200" cy="2228400"/>
            </a:xfrm>
            <a:prstGeom prst="rect">
              <a:avLst/>
            </a:prstGeom>
            <a:scene3d>
              <a:camera prst="orthographicFront"/>
              <a:lightRig rig="threePt" dir="t"/>
            </a:scene3d>
            <a:sp3d>
              <a:bevelT/>
            </a:sp3d>
          </p:spPr>
        </p:pic>
        <p:sp>
          <p:nvSpPr>
            <p:cNvPr id="54" name="TextBox 53">
              <a:extLst>
                <a:ext uri="{FF2B5EF4-FFF2-40B4-BE49-F238E27FC236}">
                  <a16:creationId xmlns:a16="http://schemas.microsoft.com/office/drawing/2014/main" id="{BC92BDDC-9428-4550-B294-05EF9A2C81DD}"/>
                </a:ext>
              </a:extLst>
            </p:cNvPr>
            <p:cNvSpPr txBox="1"/>
            <p:nvPr/>
          </p:nvSpPr>
          <p:spPr>
            <a:xfrm>
              <a:off x="6206270" y="2317902"/>
              <a:ext cx="889603" cy="369332"/>
            </a:xfrm>
            <a:prstGeom prst="rect">
              <a:avLst/>
            </a:prstGeom>
            <a:noFill/>
          </p:spPr>
          <p:txBody>
            <a:bodyPr wrap="none" rtlCol="0">
              <a:spAutoFit/>
            </a:bodyPr>
            <a:lstStyle/>
            <a:p>
              <a:r>
                <a:rPr lang="sl-SI" dirty="0"/>
                <a:t>zelenec</a:t>
              </a:r>
              <a:endParaRPr lang="en-SI" dirty="0"/>
            </a:p>
          </p:txBody>
        </p:sp>
      </p:grpSp>
      <p:pic>
        <p:nvPicPr>
          <p:cNvPr id="30" name="Picture 29" descr="A lizard on a rock&#10;&#10;Description automatically generated">
            <a:extLst>
              <a:ext uri="{FF2B5EF4-FFF2-40B4-BE49-F238E27FC236}">
                <a16:creationId xmlns:a16="http://schemas.microsoft.com/office/drawing/2014/main" id="{8D694294-8999-4583-9DCF-BE5DB2B54CEB}"/>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138376" y="2313900"/>
            <a:ext cx="2971200" cy="2228400"/>
          </a:xfrm>
          <a:prstGeom prst="rect">
            <a:avLst/>
          </a:prstGeom>
          <a:scene3d>
            <a:camera prst="orthographicFront"/>
            <a:lightRig rig="threePt" dir="t"/>
          </a:scene3d>
          <a:sp3d>
            <a:bevelT/>
          </a:sp3d>
        </p:spPr>
      </p:pic>
      <p:pic>
        <p:nvPicPr>
          <p:cNvPr id="5" name="Picture 4" descr="A yellow flower&#10;&#10;Description automatically generated">
            <a:extLst>
              <a:ext uri="{FF2B5EF4-FFF2-40B4-BE49-F238E27FC236}">
                <a16:creationId xmlns:a16="http://schemas.microsoft.com/office/drawing/2014/main" id="{BD4730DB-7F3E-43FC-9164-76CE9F9A3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6448"/>
            <a:ext cx="2971200" cy="2228400"/>
          </a:xfrm>
          <a:prstGeom prst="rect">
            <a:avLst/>
          </a:prstGeom>
          <a:scene3d>
            <a:camera prst="orthographicFront"/>
            <a:lightRig rig="threePt" dir="t"/>
          </a:scene3d>
          <a:sp3d>
            <a:bevelT/>
          </a:sp3d>
        </p:spPr>
      </p:pic>
      <p:pic>
        <p:nvPicPr>
          <p:cNvPr id="7" name="Picture 6" descr="A pile of hay&#10;&#10;Description automatically generated">
            <a:extLst>
              <a:ext uri="{FF2B5EF4-FFF2-40B4-BE49-F238E27FC236}">
                <a16:creationId xmlns:a16="http://schemas.microsoft.com/office/drawing/2014/main" id="{C724685F-3094-42B1-8257-E68BE4F9B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7190" y="4629600"/>
            <a:ext cx="2971200" cy="2228400"/>
          </a:xfrm>
          <a:prstGeom prst="rect">
            <a:avLst/>
          </a:prstGeom>
          <a:scene3d>
            <a:camera prst="orthographicFront"/>
            <a:lightRig rig="threePt" dir="t"/>
          </a:scene3d>
          <a:sp3d>
            <a:bevelT/>
          </a:sp3d>
        </p:spPr>
      </p:pic>
      <p:pic>
        <p:nvPicPr>
          <p:cNvPr id="10" name="Picture 9" descr="A picture containing animal, outdoor, rock, invertebrate&#10;&#10;Description automatically generated">
            <a:extLst>
              <a:ext uri="{FF2B5EF4-FFF2-40B4-BE49-F238E27FC236}">
                <a16:creationId xmlns:a16="http://schemas.microsoft.com/office/drawing/2014/main" id="{3FC0F384-0BEB-48AB-8F76-B48213778E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7190" y="-63792"/>
            <a:ext cx="2971200" cy="2228400"/>
          </a:xfrm>
          <a:prstGeom prst="rect">
            <a:avLst/>
          </a:prstGeom>
          <a:scene3d>
            <a:camera prst="orthographicFront"/>
            <a:lightRig rig="threePt" dir="t"/>
          </a:scene3d>
          <a:sp3d>
            <a:bevelT/>
          </a:sp3d>
        </p:spPr>
      </p:pic>
      <p:pic>
        <p:nvPicPr>
          <p:cNvPr id="12" name="Picture 11" descr="A close up of a yellow flower&#10;&#10;Description automatically generated">
            <a:extLst>
              <a:ext uri="{FF2B5EF4-FFF2-40B4-BE49-F238E27FC236}">
                <a16:creationId xmlns:a16="http://schemas.microsoft.com/office/drawing/2014/main" id="{A14B7815-D278-44CE-A1F6-8E3D2974D7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0800" y="0"/>
            <a:ext cx="2971200" cy="2228400"/>
          </a:xfrm>
          <a:prstGeom prst="rect">
            <a:avLst/>
          </a:prstGeom>
          <a:scene3d>
            <a:camera prst="orthographicFront"/>
            <a:lightRig rig="threePt" dir="t"/>
          </a:scene3d>
          <a:sp3d>
            <a:bevelT/>
          </a:sp3d>
        </p:spPr>
      </p:pic>
      <p:pic>
        <p:nvPicPr>
          <p:cNvPr id="14" name="Picture 13" descr="A picture containing grass, cow, sky, outdoor&#10;&#10;Description automatically generated">
            <a:extLst>
              <a:ext uri="{FF2B5EF4-FFF2-40B4-BE49-F238E27FC236}">
                <a16:creationId xmlns:a16="http://schemas.microsoft.com/office/drawing/2014/main" id="{60707EA1-43D1-4C1E-9BB2-D344C01393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20800" y="2314800"/>
            <a:ext cx="2971200" cy="2228400"/>
          </a:xfrm>
          <a:prstGeom prst="rect">
            <a:avLst/>
          </a:prstGeom>
          <a:scene3d>
            <a:camera prst="orthographicFront"/>
            <a:lightRig rig="threePt" dir="t"/>
          </a:scene3d>
          <a:sp3d>
            <a:bevelT/>
          </a:sp3d>
        </p:spPr>
      </p:pic>
      <p:pic>
        <p:nvPicPr>
          <p:cNvPr id="18" name="Picture 17" descr="A close up of a flower&#10;&#10;Description automatically generated">
            <a:extLst>
              <a:ext uri="{FF2B5EF4-FFF2-40B4-BE49-F238E27FC236}">
                <a16:creationId xmlns:a16="http://schemas.microsoft.com/office/drawing/2014/main" id="{0B7916FC-4616-4FAC-B76A-9BFC564153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4629600"/>
            <a:ext cx="2971200" cy="2228400"/>
          </a:xfrm>
          <a:prstGeom prst="rect">
            <a:avLst/>
          </a:prstGeom>
          <a:scene3d>
            <a:camera prst="orthographicFront"/>
            <a:lightRig rig="threePt" dir="t"/>
          </a:scene3d>
          <a:sp3d>
            <a:bevelT/>
          </a:sp3d>
        </p:spPr>
      </p:pic>
      <p:pic>
        <p:nvPicPr>
          <p:cNvPr id="20" name="Picture 19" descr="A pink flower in a field&#10;&#10;Description automatically generated">
            <a:extLst>
              <a:ext uri="{FF2B5EF4-FFF2-40B4-BE49-F238E27FC236}">
                <a16:creationId xmlns:a16="http://schemas.microsoft.com/office/drawing/2014/main" id="{AD748E0D-1BD2-4530-AC16-7E452F590A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20800" y="4629600"/>
            <a:ext cx="2971200" cy="2228400"/>
          </a:xfrm>
          <a:prstGeom prst="rect">
            <a:avLst/>
          </a:prstGeom>
          <a:scene3d>
            <a:camera prst="orthographicFront"/>
            <a:lightRig rig="threePt" dir="t"/>
          </a:scene3d>
          <a:sp3d>
            <a:bevelT/>
          </a:sp3d>
        </p:spPr>
      </p:pic>
      <p:pic>
        <p:nvPicPr>
          <p:cNvPr id="22" name="Picture 21" descr="A close up of a flower&#10;&#10;Description automatically generated">
            <a:extLst>
              <a:ext uri="{FF2B5EF4-FFF2-40B4-BE49-F238E27FC236}">
                <a16:creationId xmlns:a16="http://schemas.microsoft.com/office/drawing/2014/main" id="{24DD8397-FD39-4B7E-BBB8-1F2D4191B45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63792"/>
            <a:ext cx="2971200" cy="2228400"/>
          </a:xfrm>
          <a:prstGeom prst="rect">
            <a:avLst/>
          </a:prstGeom>
          <a:scene3d>
            <a:camera prst="orthographicFront"/>
            <a:lightRig rig="threePt" dir="t"/>
          </a:scene3d>
          <a:sp3d>
            <a:bevelT/>
          </a:sp3d>
        </p:spPr>
      </p:pic>
      <p:pic>
        <p:nvPicPr>
          <p:cNvPr id="24" name="Picture 23" descr="A worm on the ground&#10;&#10;Description automatically generated">
            <a:extLst>
              <a:ext uri="{FF2B5EF4-FFF2-40B4-BE49-F238E27FC236}">
                <a16:creationId xmlns:a16="http://schemas.microsoft.com/office/drawing/2014/main" id="{30264284-450F-40A2-A218-DD96EB3B03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46550" y="0"/>
            <a:ext cx="2971200" cy="2228400"/>
          </a:xfrm>
          <a:prstGeom prst="rect">
            <a:avLst/>
          </a:prstGeom>
          <a:scene3d>
            <a:camera prst="orthographicFront"/>
            <a:lightRig rig="threePt" dir="t"/>
          </a:scene3d>
          <a:sp3d>
            <a:bevelT/>
          </a:sp3d>
        </p:spPr>
      </p:pic>
      <p:pic>
        <p:nvPicPr>
          <p:cNvPr id="26" name="Picture 25" descr="A baby wearing a hat&#10;&#10;Description automatically generated">
            <a:extLst>
              <a:ext uri="{FF2B5EF4-FFF2-40B4-BE49-F238E27FC236}">
                <a16:creationId xmlns:a16="http://schemas.microsoft.com/office/drawing/2014/main" id="{85D1D595-7975-4BD7-BBC6-F43175FAD84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77190" y="2286448"/>
            <a:ext cx="2971200" cy="2228400"/>
          </a:xfrm>
          <a:prstGeom prst="rect">
            <a:avLst/>
          </a:prstGeom>
          <a:scene3d>
            <a:camera prst="orthographicFront"/>
            <a:lightRig rig="threePt" dir="t"/>
          </a:scene3d>
          <a:sp3d>
            <a:bevelT/>
          </a:sp3d>
        </p:spPr>
      </p:pic>
      <p:sp>
        <p:nvSpPr>
          <p:cNvPr id="28" name="Rectangle 27">
            <a:extLst>
              <a:ext uri="{FF2B5EF4-FFF2-40B4-BE49-F238E27FC236}">
                <a16:creationId xmlns:a16="http://schemas.microsoft.com/office/drawing/2014/main" id="{B8EC1CDF-44AE-48D2-ABF8-5248D3DE01EC}"/>
              </a:ext>
            </a:extLst>
          </p:cNvPr>
          <p:cNvSpPr/>
          <p:nvPr/>
        </p:nvSpPr>
        <p:spPr>
          <a:xfrm>
            <a:off x="6146548" y="2314800"/>
            <a:ext cx="2971201" cy="2227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6" name="Picture 15" descr="A bear that is standing in the grass&#10;&#10;Description automatically generated">
            <a:extLst>
              <a:ext uri="{FF2B5EF4-FFF2-40B4-BE49-F238E27FC236}">
                <a16:creationId xmlns:a16="http://schemas.microsoft.com/office/drawing/2014/main" id="{6809BC8A-17EF-4DB2-A6B8-51AD4770C85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46550" y="4629600"/>
            <a:ext cx="2971200" cy="2228400"/>
          </a:xfrm>
          <a:prstGeom prst="rect">
            <a:avLst/>
          </a:prstGeom>
          <a:scene3d>
            <a:camera prst="orthographicFront"/>
            <a:lightRig rig="threePt" dir="t"/>
          </a:scene3d>
          <a:sp3d>
            <a:bevelT/>
          </a:sp3d>
        </p:spPr>
      </p:pic>
      <p:pic>
        <p:nvPicPr>
          <p:cNvPr id="21" name="Picture 20" descr="A yellow flower&#10;&#10;Description automatically generated">
            <a:extLst>
              <a:ext uri="{FF2B5EF4-FFF2-40B4-BE49-F238E27FC236}">
                <a16:creationId xmlns:a16="http://schemas.microsoft.com/office/drawing/2014/main" id="{C3CEC855-82B5-442F-B18A-CCEE758F4C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0554"/>
            <a:ext cx="2971200" cy="2228400"/>
          </a:xfrm>
          <a:prstGeom prst="rect">
            <a:avLst/>
          </a:prstGeom>
          <a:scene3d>
            <a:camera prst="orthographicFront"/>
            <a:lightRig rig="threePt" dir="t"/>
          </a:scene3d>
          <a:sp3d>
            <a:bevelT/>
          </a:sp3d>
        </p:spPr>
      </p:pic>
      <p:pic>
        <p:nvPicPr>
          <p:cNvPr id="23" name="Picture 22" descr="A pile of hay&#10;&#10;Description automatically generated">
            <a:extLst>
              <a:ext uri="{FF2B5EF4-FFF2-40B4-BE49-F238E27FC236}">
                <a16:creationId xmlns:a16="http://schemas.microsoft.com/office/drawing/2014/main" id="{5E504002-D756-49F0-A399-E46A19D162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7190" y="4683706"/>
            <a:ext cx="2971200" cy="2228400"/>
          </a:xfrm>
          <a:prstGeom prst="rect">
            <a:avLst/>
          </a:prstGeom>
          <a:scene3d>
            <a:camera prst="orthographicFront"/>
            <a:lightRig rig="threePt" dir="t"/>
          </a:scene3d>
          <a:sp3d>
            <a:bevelT/>
          </a:sp3d>
        </p:spPr>
      </p:pic>
      <p:pic>
        <p:nvPicPr>
          <p:cNvPr id="25" name="Picture 24" descr="A picture containing animal, outdoor, rock, invertebrate&#10;&#10;Description automatically generated">
            <a:extLst>
              <a:ext uri="{FF2B5EF4-FFF2-40B4-BE49-F238E27FC236}">
                <a16:creationId xmlns:a16="http://schemas.microsoft.com/office/drawing/2014/main" id="{EFB04EA7-1E27-4BF0-B139-814F448EC0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7190" y="-9686"/>
            <a:ext cx="2971200" cy="2228400"/>
          </a:xfrm>
          <a:prstGeom prst="rect">
            <a:avLst/>
          </a:prstGeom>
          <a:scene3d>
            <a:camera prst="orthographicFront"/>
            <a:lightRig rig="threePt" dir="t"/>
          </a:scene3d>
          <a:sp3d>
            <a:bevelT/>
          </a:sp3d>
        </p:spPr>
      </p:pic>
      <p:pic>
        <p:nvPicPr>
          <p:cNvPr id="29" name="Picture 28" descr="A close up of a flower&#10;&#10;Description automatically generated">
            <a:extLst>
              <a:ext uri="{FF2B5EF4-FFF2-40B4-BE49-F238E27FC236}">
                <a16:creationId xmlns:a16="http://schemas.microsoft.com/office/drawing/2014/main" id="{E61E2724-D0A3-4C8E-BE98-A9790BC710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4683706"/>
            <a:ext cx="2971200" cy="2228400"/>
          </a:xfrm>
          <a:prstGeom prst="rect">
            <a:avLst/>
          </a:prstGeom>
          <a:scene3d>
            <a:camera prst="orthographicFront"/>
            <a:lightRig rig="threePt" dir="t"/>
          </a:scene3d>
          <a:sp3d>
            <a:bevelT/>
          </a:sp3d>
        </p:spPr>
      </p:pic>
      <p:pic>
        <p:nvPicPr>
          <p:cNvPr id="32" name="Picture 31" descr="A pink flower in a field&#10;&#10;Description automatically generated">
            <a:extLst>
              <a:ext uri="{FF2B5EF4-FFF2-40B4-BE49-F238E27FC236}">
                <a16:creationId xmlns:a16="http://schemas.microsoft.com/office/drawing/2014/main" id="{43AECBAE-8BEC-45D7-8EE5-DFDFBD87AF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20800" y="4683706"/>
            <a:ext cx="2971200" cy="2228400"/>
          </a:xfrm>
          <a:prstGeom prst="rect">
            <a:avLst/>
          </a:prstGeom>
          <a:scene3d>
            <a:camera prst="orthographicFront"/>
            <a:lightRig rig="threePt" dir="t"/>
          </a:scene3d>
          <a:sp3d>
            <a:bevelT/>
          </a:sp3d>
        </p:spPr>
      </p:pic>
      <p:pic>
        <p:nvPicPr>
          <p:cNvPr id="33" name="Picture 32" descr="A close up of a flower&#10;&#10;Description automatically generated">
            <a:extLst>
              <a:ext uri="{FF2B5EF4-FFF2-40B4-BE49-F238E27FC236}">
                <a16:creationId xmlns:a16="http://schemas.microsoft.com/office/drawing/2014/main" id="{8AD4CC4E-37AD-4073-9D3A-7BE2DD1DBD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9686"/>
            <a:ext cx="2971200" cy="2228400"/>
          </a:xfrm>
          <a:prstGeom prst="rect">
            <a:avLst/>
          </a:prstGeom>
          <a:scene3d>
            <a:camera prst="orthographicFront"/>
            <a:lightRig rig="threePt" dir="t"/>
          </a:scene3d>
          <a:sp3d>
            <a:bevelT/>
          </a:sp3d>
        </p:spPr>
      </p:pic>
      <p:pic>
        <p:nvPicPr>
          <p:cNvPr id="34" name="Picture 33" descr="A baby wearing a hat&#10;&#10;Description automatically generated">
            <a:extLst>
              <a:ext uri="{FF2B5EF4-FFF2-40B4-BE49-F238E27FC236}">
                <a16:creationId xmlns:a16="http://schemas.microsoft.com/office/drawing/2014/main" id="{CB76A695-3148-48DF-BC1E-3EB2400809A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77190" y="2340554"/>
            <a:ext cx="2971200" cy="2228400"/>
          </a:xfrm>
          <a:prstGeom prst="rect">
            <a:avLst/>
          </a:prstGeom>
          <a:scene3d>
            <a:camera prst="orthographicFront"/>
            <a:lightRig rig="threePt" dir="t"/>
          </a:scene3d>
          <a:sp3d>
            <a:bevelT/>
          </a:sp3d>
        </p:spPr>
      </p:pic>
      <p:sp>
        <p:nvSpPr>
          <p:cNvPr id="58" name="TextBox 57">
            <a:extLst>
              <a:ext uri="{FF2B5EF4-FFF2-40B4-BE49-F238E27FC236}">
                <a16:creationId xmlns:a16="http://schemas.microsoft.com/office/drawing/2014/main" id="{D7DE3F16-44CF-4298-AC4F-5CED3E0C685F}"/>
              </a:ext>
            </a:extLst>
          </p:cNvPr>
          <p:cNvSpPr txBox="1"/>
          <p:nvPr/>
        </p:nvSpPr>
        <p:spPr>
          <a:xfrm>
            <a:off x="11046148" y="0"/>
            <a:ext cx="1072217" cy="369332"/>
          </a:xfrm>
          <a:prstGeom prst="rect">
            <a:avLst/>
          </a:prstGeom>
          <a:noFill/>
        </p:spPr>
        <p:txBody>
          <a:bodyPr wrap="none" rtlCol="0">
            <a:spAutoFit/>
          </a:bodyPr>
          <a:lstStyle/>
          <a:p>
            <a:r>
              <a:rPr lang="sl-SI" dirty="0">
                <a:solidFill>
                  <a:schemeClr val="bg1"/>
                </a:solidFill>
              </a:rPr>
              <a:t>ivanjščica</a:t>
            </a:r>
            <a:endParaRPr lang="en-SI" dirty="0">
              <a:solidFill>
                <a:schemeClr val="bg1"/>
              </a:solidFill>
            </a:endParaRPr>
          </a:p>
        </p:txBody>
      </p:sp>
      <p:sp>
        <p:nvSpPr>
          <p:cNvPr id="57" name="TextBox 56">
            <a:extLst>
              <a:ext uri="{FF2B5EF4-FFF2-40B4-BE49-F238E27FC236}">
                <a16:creationId xmlns:a16="http://schemas.microsoft.com/office/drawing/2014/main" id="{B38EAB0E-0A8B-4097-B7D1-322BF112E901}"/>
              </a:ext>
            </a:extLst>
          </p:cNvPr>
          <p:cNvSpPr txBox="1"/>
          <p:nvPr/>
        </p:nvSpPr>
        <p:spPr>
          <a:xfrm>
            <a:off x="7939364" y="30074"/>
            <a:ext cx="1108060" cy="369332"/>
          </a:xfrm>
          <a:prstGeom prst="rect">
            <a:avLst/>
          </a:prstGeom>
          <a:noFill/>
        </p:spPr>
        <p:txBody>
          <a:bodyPr wrap="none" rtlCol="0">
            <a:spAutoFit/>
          </a:bodyPr>
          <a:lstStyle/>
          <a:p>
            <a:r>
              <a:rPr lang="sl-SI" dirty="0"/>
              <a:t>paramecij</a:t>
            </a:r>
            <a:endParaRPr lang="en-SI" dirty="0"/>
          </a:p>
        </p:txBody>
      </p:sp>
      <p:sp>
        <p:nvSpPr>
          <p:cNvPr id="56" name="TextBox 55">
            <a:extLst>
              <a:ext uri="{FF2B5EF4-FFF2-40B4-BE49-F238E27FC236}">
                <a16:creationId xmlns:a16="http://schemas.microsoft.com/office/drawing/2014/main" id="{CD1E75B2-9359-4930-B46E-ADAC4BD18BD5}"/>
              </a:ext>
            </a:extLst>
          </p:cNvPr>
          <p:cNvSpPr txBox="1"/>
          <p:nvPr/>
        </p:nvSpPr>
        <p:spPr>
          <a:xfrm>
            <a:off x="4443129" y="12203"/>
            <a:ext cx="1497013" cy="369332"/>
          </a:xfrm>
          <a:prstGeom prst="rect">
            <a:avLst/>
          </a:prstGeom>
          <a:noFill/>
        </p:spPr>
        <p:txBody>
          <a:bodyPr wrap="none" rtlCol="0">
            <a:spAutoFit/>
          </a:bodyPr>
          <a:lstStyle/>
          <a:p>
            <a:r>
              <a:rPr lang="sl-SI" dirty="0"/>
              <a:t>železna kačica</a:t>
            </a:r>
            <a:endParaRPr lang="en-SI" dirty="0"/>
          </a:p>
        </p:txBody>
      </p:sp>
      <p:sp>
        <p:nvSpPr>
          <p:cNvPr id="55" name="TextBox 54">
            <a:extLst>
              <a:ext uri="{FF2B5EF4-FFF2-40B4-BE49-F238E27FC236}">
                <a16:creationId xmlns:a16="http://schemas.microsoft.com/office/drawing/2014/main" id="{BBF13CA1-EDEC-461E-A99B-7997C4DC68AC}"/>
              </a:ext>
            </a:extLst>
          </p:cNvPr>
          <p:cNvSpPr txBox="1"/>
          <p:nvPr/>
        </p:nvSpPr>
        <p:spPr>
          <a:xfrm>
            <a:off x="43440" y="-9686"/>
            <a:ext cx="1793311" cy="369332"/>
          </a:xfrm>
          <a:prstGeom prst="rect">
            <a:avLst/>
          </a:prstGeom>
          <a:noFill/>
        </p:spPr>
        <p:txBody>
          <a:bodyPr wrap="none" rtlCol="0">
            <a:spAutoFit/>
          </a:bodyPr>
          <a:lstStyle/>
          <a:p>
            <a:r>
              <a:rPr lang="sl-SI" dirty="0">
                <a:solidFill>
                  <a:schemeClr val="bg1"/>
                </a:solidFill>
              </a:rPr>
              <a:t>močvirski tulipan</a:t>
            </a:r>
            <a:endParaRPr lang="en-SI" dirty="0">
              <a:solidFill>
                <a:schemeClr val="bg1"/>
              </a:solidFill>
            </a:endParaRPr>
          </a:p>
        </p:txBody>
      </p:sp>
      <p:sp>
        <p:nvSpPr>
          <p:cNvPr id="59" name="TextBox 58">
            <a:extLst>
              <a:ext uri="{FF2B5EF4-FFF2-40B4-BE49-F238E27FC236}">
                <a16:creationId xmlns:a16="http://schemas.microsoft.com/office/drawing/2014/main" id="{CA536396-D5EA-4A01-931F-7D7172A0ECCC}"/>
              </a:ext>
            </a:extLst>
          </p:cNvPr>
          <p:cNvSpPr txBox="1"/>
          <p:nvPr/>
        </p:nvSpPr>
        <p:spPr>
          <a:xfrm>
            <a:off x="1870186" y="2398902"/>
            <a:ext cx="1048492" cy="369332"/>
          </a:xfrm>
          <a:prstGeom prst="rect">
            <a:avLst/>
          </a:prstGeom>
          <a:noFill/>
        </p:spPr>
        <p:txBody>
          <a:bodyPr wrap="none" rtlCol="0">
            <a:spAutoFit/>
          </a:bodyPr>
          <a:lstStyle/>
          <a:p>
            <a:r>
              <a:rPr lang="sl-SI" dirty="0">
                <a:solidFill>
                  <a:schemeClr val="bg1"/>
                </a:solidFill>
              </a:rPr>
              <a:t>primožek</a:t>
            </a:r>
            <a:endParaRPr lang="en-SI" dirty="0">
              <a:solidFill>
                <a:schemeClr val="bg1"/>
              </a:solidFill>
            </a:endParaRPr>
          </a:p>
        </p:txBody>
      </p:sp>
      <p:sp>
        <p:nvSpPr>
          <p:cNvPr id="60" name="TextBox 59">
            <a:extLst>
              <a:ext uri="{FF2B5EF4-FFF2-40B4-BE49-F238E27FC236}">
                <a16:creationId xmlns:a16="http://schemas.microsoft.com/office/drawing/2014/main" id="{0EC46165-C523-44EB-BB4A-6E23A475F738}"/>
              </a:ext>
            </a:extLst>
          </p:cNvPr>
          <p:cNvSpPr txBox="1"/>
          <p:nvPr/>
        </p:nvSpPr>
        <p:spPr>
          <a:xfrm>
            <a:off x="3180514" y="2398348"/>
            <a:ext cx="777713" cy="369332"/>
          </a:xfrm>
          <a:prstGeom prst="rect">
            <a:avLst/>
          </a:prstGeom>
          <a:noFill/>
        </p:spPr>
        <p:txBody>
          <a:bodyPr wrap="none" rtlCol="0">
            <a:spAutoFit/>
          </a:bodyPr>
          <a:lstStyle/>
          <a:p>
            <a:r>
              <a:rPr lang="sl-SI" dirty="0">
                <a:solidFill>
                  <a:schemeClr val="bg1"/>
                </a:solidFill>
              </a:rPr>
              <a:t>človek</a:t>
            </a:r>
            <a:endParaRPr lang="en-SI" dirty="0">
              <a:solidFill>
                <a:schemeClr val="bg1"/>
              </a:solidFill>
            </a:endParaRPr>
          </a:p>
        </p:txBody>
      </p:sp>
      <p:sp>
        <p:nvSpPr>
          <p:cNvPr id="61" name="TextBox 60">
            <a:extLst>
              <a:ext uri="{FF2B5EF4-FFF2-40B4-BE49-F238E27FC236}">
                <a16:creationId xmlns:a16="http://schemas.microsoft.com/office/drawing/2014/main" id="{515931E2-8F87-4481-8F0B-507502C0C0AA}"/>
              </a:ext>
            </a:extLst>
          </p:cNvPr>
          <p:cNvSpPr txBox="1"/>
          <p:nvPr/>
        </p:nvSpPr>
        <p:spPr>
          <a:xfrm>
            <a:off x="11380924" y="2328466"/>
            <a:ext cx="682431" cy="369332"/>
          </a:xfrm>
          <a:prstGeom prst="rect">
            <a:avLst/>
          </a:prstGeom>
          <a:noFill/>
        </p:spPr>
        <p:txBody>
          <a:bodyPr wrap="none" rtlCol="0">
            <a:spAutoFit/>
          </a:bodyPr>
          <a:lstStyle/>
          <a:p>
            <a:r>
              <a:rPr lang="sl-SI" dirty="0"/>
              <a:t>krava</a:t>
            </a:r>
            <a:endParaRPr lang="en-SI" dirty="0"/>
          </a:p>
        </p:txBody>
      </p:sp>
      <p:sp>
        <p:nvSpPr>
          <p:cNvPr id="62" name="TextBox 61">
            <a:extLst>
              <a:ext uri="{FF2B5EF4-FFF2-40B4-BE49-F238E27FC236}">
                <a16:creationId xmlns:a16="http://schemas.microsoft.com/office/drawing/2014/main" id="{A453531C-73F9-4B67-9FD0-EB30E28B5008}"/>
              </a:ext>
            </a:extLst>
          </p:cNvPr>
          <p:cNvSpPr txBox="1"/>
          <p:nvPr/>
        </p:nvSpPr>
        <p:spPr>
          <a:xfrm>
            <a:off x="31243" y="4699057"/>
            <a:ext cx="1564852" cy="369332"/>
          </a:xfrm>
          <a:prstGeom prst="rect">
            <a:avLst/>
          </a:prstGeom>
          <a:noFill/>
        </p:spPr>
        <p:txBody>
          <a:bodyPr wrap="none" rtlCol="0">
            <a:spAutoFit/>
          </a:bodyPr>
          <a:lstStyle/>
          <a:p>
            <a:r>
              <a:rPr lang="sl-SI" dirty="0"/>
              <a:t>rdeči pisanček</a:t>
            </a:r>
            <a:endParaRPr lang="en-SI" dirty="0"/>
          </a:p>
        </p:txBody>
      </p:sp>
      <p:sp>
        <p:nvSpPr>
          <p:cNvPr id="63" name="TextBox 62">
            <a:extLst>
              <a:ext uri="{FF2B5EF4-FFF2-40B4-BE49-F238E27FC236}">
                <a16:creationId xmlns:a16="http://schemas.microsoft.com/office/drawing/2014/main" id="{457F401C-A6ED-4C9D-B34F-6CD424A0CD4F}"/>
              </a:ext>
            </a:extLst>
          </p:cNvPr>
          <p:cNvSpPr txBox="1"/>
          <p:nvPr/>
        </p:nvSpPr>
        <p:spPr>
          <a:xfrm>
            <a:off x="3071228" y="4659464"/>
            <a:ext cx="1236108" cy="369332"/>
          </a:xfrm>
          <a:prstGeom prst="rect">
            <a:avLst/>
          </a:prstGeom>
          <a:noFill/>
        </p:spPr>
        <p:txBody>
          <a:bodyPr wrap="none" rtlCol="0">
            <a:spAutoFit/>
          </a:bodyPr>
          <a:lstStyle/>
          <a:p>
            <a:r>
              <a:rPr lang="sl-SI" dirty="0">
                <a:solidFill>
                  <a:schemeClr val="bg1"/>
                </a:solidFill>
              </a:rPr>
              <a:t>dežnikarica</a:t>
            </a:r>
            <a:endParaRPr lang="en-SI" dirty="0">
              <a:solidFill>
                <a:schemeClr val="bg1"/>
              </a:solidFill>
            </a:endParaRPr>
          </a:p>
        </p:txBody>
      </p:sp>
      <p:sp>
        <p:nvSpPr>
          <p:cNvPr id="64" name="TextBox 63">
            <a:extLst>
              <a:ext uri="{FF2B5EF4-FFF2-40B4-BE49-F238E27FC236}">
                <a16:creationId xmlns:a16="http://schemas.microsoft.com/office/drawing/2014/main" id="{56DE09AE-8527-4AB3-B44B-38CA929F7B29}"/>
              </a:ext>
            </a:extLst>
          </p:cNvPr>
          <p:cNvSpPr txBox="1"/>
          <p:nvPr/>
        </p:nvSpPr>
        <p:spPr>
          <a:xfrm>
            <a:off x="7650737" y="4621632"/>
            <a:ext cx="1441741" cy="369332"/>
          </a:xfrm>
          <a:prstGeom prst="rect">
            <a:avLst/>
          </a:prstGeom>
          <a:noFill/>
        </p:spPr>
        <p:txBody>
          <a:bodyPr wrap="none" rtlCol="0">
            <a:spAutoFit/>
          </a:bodyPr>
          <a:lstStyle/>
          <a:p>
            <a:r>
              <a:rPr lang="sl-SI" dirty="0">
                <a:solidFill>
                  <a:schemeClr val="bg1"/>
                </a:solidFill>
              </a:rPr>
              <a:t>rjavi medved</a:t>
            </a:r>
            <a:endParaRPr lang="en-SI" dirty="0">
              <a:solidFill>
                <a:schemeClr val="bg1"/>
              </a:solidFill>
            </a:endParaRPr>
          </a:p>
        </p:txBody>
      </p:sp>
      <p:sp>
        <p:nvSpPr>
          <p:cNvPr id="65" name="TextBox 64">
            <a:extLst>
              <a:ext uri="{FF2B5EF4-FFF2-40B4-BE49-F238E27FC236}">
                <a16:creationId xmlns:a16="http://schemas.microsoft.com/office/drawing/2014/main" id="{455DBAF7-2F06-456C-BE3B-2A425E8CB0C4}"/>
              </a:ext>
            </a:extLst>
          </p:cNvPr>
          <p:cNvSpPr txBox="1"/>
          <p:nvPr/>
        </p:nvSpPr>
        <p:spPr>
          <a:xfrm>
            <a:off x="9263985" y="4642871"/>
            <a:ext cx="1027845" cy="369332"/>
          </a:xfrm>
          <a:prstGeom prst="rect">
            <a:avLst/>
          </a:prstGeom>
          <a:noFill/>
        </p:spPr>
        <p:txBody>
          <a:bodyPr wrap="none" rtlCol="0">
            <a:spAutoFit/>
          </a:bodyPr>
          <a:lstStyle/>
          <a:p>
            <a:r>
              <a:rPr lang="sl-SI" dirty="0">
                <a:solidFill>
                  <a:schemeClr val="bg1"/>
                </a:solidFill>
              </a:rPr>
              <a:t>podlesek</a:t>
            </a:r>
            <a:endParaRPr lang="en-SI" dirty="0">
              <a:solidFill>
                <a:schemeClr val="bg1"/>
              </a:solidFill>
            </a:endParaRPr>
          </a:p>
        </p:txBody>
      </p:sp>
      <p:sp>
        <p:nvSpPr>
          <p:cNvPr id="4" name="Rectangle 3">
            <a:extLst>
              <a:ext uri="{FF2B5EF4-FFF2-40B4-BE49-F238E27FC236}">
                <a16:creationId xmlns:a16="http://schemas.microsoft.com/office/drawing/2014/main" id="{AB3C79B3-FAB5-4E8B-A25F-7CA55BA6E5BE}"/>
              </a:ext>
            </a:extLst>
          </p:cNvPr>
          <p:cNvSpPr/>
          <p:nvPr/>
        </p:nvSpPr>
        <p:spPr>
          <a:xfrm>
            <a:off x="6091067" y="2272820"/>
            <a:ext cx="3082229" cy="228250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27" name="TextBox 26">
            <a:extLst>
              <a:ext uri="{FF2B5EF4-FFF2-40B4-BE49-F238E27FC236}">
                <a16:creationId xmlns:a16="http://schemas.microsoft.com/office/drawing/2014/main" id="{0107B901-4985-46AB-8EBD-9D512B1F1E0C}"/>
              </a:ext>
            </a:extLst>
          </p:cNvPr>
          <p:cNvSpPr txBox="1"/>
          <p:nvPr/>
        </p:nvSpPr>
        <p:spPr>
          <a:xfrm>
            <a:off x="6146548" y="2378735"/>
            <a:ext cx="2971200" cy="954107"/>
          </a:xfrm>
          <a:custGeom>
            <a:avLst/>
            <a:gdLst>
              <a:gd name="connsiteX0" fmla="*/ 0 w 2971200"/>
              <a:gd name="connsiteY0" fmla="*/ 0 h 954107"/>
              <a:gd name="connsiteX1" fmla="*/ 564528 w 2971200"/>
              <a:gd name="connsiteY1" fmla="*/ 0 h 954107"/>
              <a:gd name="connsiteX2" fmla="*/ 1069632 w 2971200"/>
              <a:gd name="connsiteY2" fmla="*/ 0 h 954107"/>
              <a:gd name="connsiteX3" fmla="*/ 1723296 w 2971200"/>
              <a:gd name="connsiteY3" fmla="*/ 0 h 954107"/>
              <a:gd name="connsiteX4" fmla="*/ 2287824 w 2971200"/>
              <a:gd name="connsiteY4" fmla="*/ 0 h 954107"/>
              <a:gd name="connsiteX5" fmla="*/ 2971200 w 2971200"/>
              <a:gd name="connsiteY5" fmla="*/ 0 h 954107"/>
              <a:gd name="connsiteX6" fmla="*/ 2971200 w 2971200"/>
              <a:gd name="connsiteY6" fmla="*/ 496136 h 954107"/>
              <a:gd name="connsiteX7" fmla="*/ 2971200 w 2971200"/>
              <a:gd name="connsiteY7" fmla="*/ 954107 h 954107"/>
              <a:gd name="connsiteX8" fmla="*/ 2376960 w 2971200"/>
              <a:gd name="connsiteY8" fmla="*/ 954107 h 954107"/>
              <a:gd name="connsiteX9" fmla="*/ 1871856 w 2971200"/>
              <a:gd name="connsiteY9" fmla="*/ 954107 h 954107"/>
              <a:gd name="connsiteX10" fmla="*/ 1277616 w 2971200"/>
              <a:gd name="connsiteY10" fmla="*/ 954107 h 954107"/>
              <a:gd name="connsiteX11" fmla="*/ 683376 w 2971200"/>
              <a:gd name="connsiteY11" fmla="*/ 954107 h 954107"/>
              <a:gd name="connsiteX12" fmla="*/ 0 w 2971200"/>
              <a:gd name="connsiteY12" fmla="*/ 954107 h 954107"/>
              <a:gd name="connsiteX13" fmla="*/ 0 w 2971200"/>
              <a:gd name="connsiteY13" fmla="*/ 457971 h 954107"/>
              <a:gd name="connsiteX14" fmla="*/ 0 w 2971200"/>
              <a:gd name="connsiteY14"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1200" h="954107" extrusionOk="0">
                <a:moveTo>
                  <a:pt x="0" y="0"/>
                </a:moveTo>
                <a:cubicBezTo>
                  <a:pt x="190851" y="-36105"/>
                  <a:pt x="399209" y="20654"/>
                  <a:pt x="564528" y="0"/>
                </a:cubicBezTo>
                <a:cubicBezTo>
                  <a:pt x="729847" y="-20654"/>
                  <a:pt x="865962" y="60308"/>
                  <a:pt x="1069632" y="0"/>
                </a:cubicBezTo>
                <a:cubicBezTo>
                  <a:pt x="1273302" y="-60308"/>
                  <a:pt x="1549803" y="12631"/>
                  <a:pt x="1723296" y="0"/>
                </a:cubicBezTo>
                <a:cubicBezTo>
                  <a:pt x="1896789" y="-12631"/>
                  <a:pt x="2028927" y="54105"/>
                  <a:pt x="2287824" y="0"/>
                </a:cubicBezTo>
                <a:cubicBezTo>
                  <a:pt x="2546721" y="-54105"/>
                  <a:pt x="2833294" y="57530"/>
                  <a:pt x="2971200" y="0"/>
                </a:cubicBezTo>
                <a:cubicBezTo>
                  <a:pt x="2995472" y="102316"/>
                  <a:pt x="2931829" y="390881"/>
                  <a:pt x="2971200" y="496136"/>
                </a:cubicBezTo>
                <a:cubicBezTo>
                  <a:pt x="3010571" y="601391"/>
                  <a:pt x="2923193" y="750743"/>
                  <a:pt x="2971200" y="954107"/>
                </a:cubicBezTo>
                <a:cubicBezTo>
                  <a:pt x="2763586" y="984613"/>
                  <a:pt x="2620581" y="952813"/>
                  <a:pt x="2376960" y="954107"/>
                </a:cubicBezTo>
                <a:cubicBezTo>
                  <a:pt x="2133339" y="955401"/>
                  <a:pt x="1996137" y="928739"/>
                  <a:pt x="1871856" y="954107"/>
                </a:cubicBezTo>
                <a:cubicBezTo>
                  <a:pt x="1747575" y="979475"/>
                  <a:pt x="1559474" y="937543"/>
                  <a:pt x="1277616" y="954107"/>
                </a:cubicBezTo>
                <a:cubicBezTo>
                  <a:pt x="995758" y="970671"/>
                  <a:pt x="820495" y="951983"/>
                  <a:pt x="683376" y="954107"/>
                </a:cubicBezTo>
                <a:cubicBezTo>
                  <a:pt x="546257" y="956231"/>
                  <a:pt x="186579" y="887360"/>
                  <a:pt x="0" y="954107"/>
                </a:cubicBezTo>
                <a:cubicBezTo>
                  <a:pt x="-22561" y="773689"/>
                  <a:pt x="14268" y="577982"/>
                  <a:pt x="0" y="457971"/>
                </a:cubicBezTo>
                <a:cubicBezTo>
                  <a:pt x="-14268" y="337960"/>
                  <a:pt x="42726" y="117313"/>
                  <a:pt x="0" y="0"/>
                </a:cubicBezTo>
                <a:close/>
              </a:path>
            </a:pathLst>
          </a:custGeom>
          <a:no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a:scene3d>
            <a:camera prst="orthographicFront"/>
            <a:lightRig rig="threePt" dir="t"/>
          </a:scene3d>
          <a:sp3d>
            <a:bevelT/>
          </a:sp3d>
        </p:spPr>
        <p:txBody>
          <a:bodyPr wrap="square" rtlCol="0">
            <a:spAutoFit/>
          </a:bodyPr>
          <a:lstStyle/>
          <a:p>
            <a:pPr algn="ctr"/>
            <a:r>
              <a:rPr lang="sl-SI" sz="2800" b="1" dirty="0">
                <a:ln w="0"/>
                <a:effectLst>
                  <a:outerShdw blurRad="38100" dist="19050" dir="2700000" algn="tl" rotWithShape="0">
                    <a:schemeClr val="dk1">
                      <a:alpha val="40000"/>
                    </a:schemeClr>
                  </a:outerShdw>
                </a:effectLst>
                <a:cs typeface="Arial" panose="020B0604020202020204" pitchFamily="34" charset="0"/>
              </a:rPr>
              <a:t>BIODIVERZITETA = </a:t>
            </a:r>
            <a:r>
              <a:rPr lang="sl-SI" sz="2800" b="1" dirty="0">
                <a:ln w="0"/>
                <a:solidFill>
                  <a:srgbClr val="FF0000"/>
                </a:solidFill>
                <a:effectLst>
                  <a:outerShdw blurRad="38100" dist="19050" dir="2700000" algn="tl" rotWithShape="0">
                    <a:schemeClr val="dk1">
                      <a:alpha val="40000"/>
                    </a:schemeClr>
                  </a:outerShdw>
                </a:effectLst>
                <a:cs typeface="Arial" panose="020B0604020202020204" pitchFamily="34" charset="0"/>
              </a:rPr>
              <a:t>pestrost vrst! </a:t>
            </a:r>
          </a:p>
        </p:txBody>
      </p:sp>
      <p:sp>
        <p:nvSpPr>
          <p:cNvPr id="49" name="TextBox 48">
            <a:extLst>
              <a:ext uri="{FF2B5EF4-FFF2-40B4-BE49-F238E27FC236}">
                <a16:creationId xmlns:a16="http://schemas.microsoft.com/office/drawing/2014/main" id="{5C4ED551-9CAC-4A36-92AB-EFAAD12CE425}"/>
              </a:ext>
            </a:extLst>
          </p:cNvPr>
          <p:cNvSpPr txBox="1"/>
          <p:nvPr/>
        </p:nvSpPr>
        <p:spPr>
          <a:xfrm>
            <a:off x="6161766" y="3314519"/>
            <a:ext cx="2971200" cy="1200329"/>
          </a:xfrm>
          <a:prstGeom prst="rect">
            <a:avLst/>
          </a:prstGeom>
          <a:noFill/>
          <a:scene3d>
            <a:camera prst="orthographicFront"/>
            <a:lightRig rig="threePt" dir="t"/>
          </a:scene3d>
          <a:sp3d>
            <a:bevelT/>
          </a:sp3d>
        </p:spPr>
        <p:txBody>
          <a:bodyPr wrap="square" rtlCol="0">
            <a:spAutoFit/>
          </a:bodyPr>
          <a:lstStyle/>
          <a:p>
            <a:pPr algn="ctr"/>
            <a:r>
              <a:rPr lang="sl-SI" sz="2400" dirty="0">
                <a:cs typeface="Arial" panose="020B0604020202020204" pitchFamily="34" charset="0"/>
              </a:rPr>
              <a:t>(živali, rastline, glive, enoceličarji, bakterije, arheje)</a:t>
            </a:r>
          </a:p>
        </p:txBody>
      </p:sp>
      <p:sp>
        <p:nvSpPr>
          <p:cNvPr id="66" name="Rectangle 65">
            <a:extLst>
              <a:ext uri="{FF2B5EF4-FFF2-40B4-BE49-F238E27FC236}">
                <a16:creationId xmlns:a16="http://schemas.microsoft.com/office/drawing/2014/main" id="{CD124B79-3B79-41C7-886E-D1CE75083C50}"/>
              </a:ext>
            </a:extLst>
          </p:cNvPr>
          <p:cNvSpPr/>
          <p:nvPr/>
        </p:nvSpPr>
        <p:spPr>
          <a:xfrm>
            <a:off x="-71659" y="-124438"/>
            <a:ext cx="6152748" cy="715388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67" name="Rectangle 66">
            <a:extLst>
              <a:ext uri="{FF2B5EF4-FFF2-40B4-BE49-F238E27FC236}">
                <a16:creationId xmlns:a16="http://schemas.microsoft.com/office/drawing/2014/main" id="{50337685-0548-4A85-A7FA-5308091CA88F}"/>
              </a:ext>
            </a:extLst>
          </p:cNvPr>
          <p:cNvSpPr/>
          <p:nvPr/>
        </p:nvSpPr>
        <p:spPr>
          <a:xfrm>
            <a:off x="9151607" y="-116976"/>
            <a:ext cx="3082230" cy="715388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50" name="TextBox 49">
            <a:extLst>
              <a:ext uri="{FF2B5EF4-FFF2-40B4-BE49-F238E27FC236}">
                <a16:creationId xmlns:a16="http://schemas.microsoft.com/office/drawing/2014/main" id="{7895879D-C3A9-4592-822A-5D7BD179A16B}"/>
              </a:ext>
            </a:extLst>
          </p:cNvPr>
          <p:cNvSpPr txBox="1"/>
          <p:nvPr/>
        </p:nvSpPr>
        <p:spPr>
          <a:xfrm>
            <a:off x="241002" y="4931213"/>
            <a:ext cx="5599581" cy="646331"/>
          </a:xfrm>
          <a:custGeom>
            <a:avLst/>
            <a:gdLst>
              <a:gd name="connsiteX0" fmla="*/ 0 w 5599581"/>
              <a:gd name="connsiteY0" fmla="*/ 0 h 646331"/>
              <a:gd name="connsiteX1" fmla="*/ 391971 w 5599581"/>
              <a:gd name="connsiteY1" fmla="*/ 0 h 646331"/>
              <a:gd name="connsiteX2" fmla="*/ 1063920 w 5599581"/>
              <a:gd name="connsiteY2" fmla="*/ 0 h 646331"/>
              <a:gd name="connsiteX3" fmla="*/ 1679874 w 5599581"/>
              <a:gd name="connsiteY3" fmla="*/ 0 h 646331"/>
              <a:gd name="connsiteX4" fmla="*/ 2071845 w 5599581"/>
              <a:gd name="connsiteY4" fmla="*/ 0 h 646331"/>
              <a:gd name="connsiteX5" fmla="*/ 2575807 w 5599581"/>
              <a:gd name="connsiteY5" fmla="*/ 0 h 646331"/>
              <a:gd name="connsiteX6" fmla="*/ 3247757 w 5599581"/>
              <a:gd name="connsiteY6" fmla="*/ 0 h 646331"/>
              <a:gd name="connsiteX7" fmla="*/ 3807715 w 5599581"/>
              <a:gd name="connsiteY7" fmla="*/ 0 h 646331"/>
              <a:gd name="connsiteX8" fmla="*/ 4423669 w 5599581"/>
              <a:gd name="connsiteY8" fmla="*/ 0 h 646331"/>
              <a:gd name="connsiteX9" fmla="*/ 4927631 w 5599581"/>
              <a:gd name="connsiteY9" fmla="*/ 0 h 646331"/>
              <a:gd name="connsiteX10" fmla="*/ 5599581 w 5599581"/>
              <a:gd name="connsiteY10" fmla="*/ 0 h 646331"/>
              <a:gd name="connsiteX11" fmla="*/ 5599581 w 5599581"/>
              <a:gd name="connsiteY11" fmla="*/ 336092 h 646331"/>
              <a:gd name="connsiteX12" fmla="*/ 5599581 w 5599581"/>
              <a:gd name="connsiteY12" fmla="*/ 646331 h 646331"/>
              <a:gd name="connsiteX13" fmla="*/ 5207610 w 5599581"/>
              <a:gd name="connsiteY13" fmla="*/ 646331 h 646331"/>
              <a:gd name="connsiteX14" fmla="*/ 4815640 w 5599581"/>
              <a:gd name="connsiteY14" fmla="*/ 646331 h 646331"/>
              <a:gd name="connsiteX15" fmla="*/ 4199686 w 5599581"/>
              <a:gd name="connsiteY15" fmla="*/ 646331 h 646331"/>
              <a:gd name="connsiteX16" fmla="*/ 3807715 w 5599581"/>
              <a:gd name="connsiteY16" fmla="*/ 646331 h 646331"/>
              <a:gd name="connsiteX17" fmla="*/ 3247757 w 5599581"/>
              <a:gd name="connsiteY17" fmla="*/ 646331 h 646331"/>
              <a:gd name="connsiteX18" fmla="*/ 2799791 w 5599581"/>
              <a:gd name="connsiteY18" fmla="*/ 646331 h 646331"/>
              <a:gd name="connsiteX19" fmla="*/ 2239832 w 5599581"/>
              <a:gd name="connsiteY19" fmla="*/ 646331 h 646331"/>
              <a:gd name="connsiteX20" fmla="*/ 1679874 w 5599581"/>
              <a:gd name="connsiteY20" fmla="*/ 646331 h 646331"/>
              <a:gd name="connsiteX21" fmla="*/ 1119916 w 5599581"/>
              <a:gd name="connsiteY21" fmla="*/ 646331 h 646331"/>
              <a:gd name="connsiteX22" fmla="*/ 559958 w 5599581"/>
              <a:gd name="connsiteY22" fmla="*/ 646331 h 646331"/>
              <a:gd name="connsiteX23" fmla="*/ 0 w 5599581"/>
              <a:gd name="connsiteY23" fmla="*/ 646331 h 646331"/>
              <a:gd name="connsiteX24" fmla="*/ 0 w 5599581"/>
              <a:gd name="connsiteY24" fmla="*/ 316702 h 646331"/>
              <a:gd name="connsiteX25" fmla="*/ 0 w 5599581"/>
              <a:gd name="connsiteY25"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99581" h="646331" fill="none" extrusionOk="0">
                <a:moveTo>
                  <a:pt x="0" y="0"/>
                </a:moveTo>
                <a:cubicBezTo>
                  <a:pt x="168333" y="-1383"/>
                  <a:pt x="265919" y="21192"/>
                  <a:pt x="391971" y="0"/>
                </a:cubicBezTo>
                <a:cubicBezTo>
                  <a:pt x="518023" y="-21192"/>
                  <a:pt x="752554" y="29680"/>
                  <a:pt x="1063920" y="0"/>
                </a:cubicBezTo>
                <a:cubicBezTo>
                  <a:pt x="1375286" y="-29680"/>
                  <a:pt x="1483587" y="2379"/>
                  <a:pt x="1679874" y="0"/>
                </a:cubicBezTo>
                <a:cubicBezTo>
                  <a:pt x="1876161" y="-2379"/>
                  <a:pt x="1944204" y="16744"/>
                  <a:pt x="2071845" y="0"/>
                </a:cubicBezTo>
                <a:cubicBezTo>
                  <a:pt x="2199486" y="-16744"/>
                  <a:pt x="2409444" y="29154"/>
                  <a:pt x="2575807" y="0"/>
                </a:cubicBezTo>
                <a:cubicBezTo>
                  <a:pt x="2742170" y="-29154"/>
                  <a:pt x="3047098" y="40788"/>
                  <a:pt x="3247757" y="0"/>
                </a:cubicBezTo>
                <a:cubicBezTo>
                  <a:pt x="3448416" y="-40788"/>
                  <a:pt x="3688084" y="6540"/>
                  <a:pt x="3807715" y="0"/>
                </a:cubicBezTo>
                <a:cubicBezTo>
                  <a:pt x="3927346" y="-6540"/>
                  <a:pt x="4170527" y="68029"/>
                  <a:pt x="4423669" y="0"/>
                </a:cubicBezTo>
                <a:cubicBezTo>
                  <a:pt x="4676811" y="-68029"/>
                  <a:pt x="4724747" y="4698"/>
                  <a:pt x="4927631" y="0"/>
                </a:cubicBezTo>
                <a:cubicBezTo>
                  <a:pt x="5130515" y="-4698"/>
                  <a:pt x="5288851" y="23005"/>
                  <a:pt x="5599581" y="0"/>
                </a:cubicBezTo>
                <a:cubicBezTo>
                  <a:pt x="5601572" y="147492"/>
                  <a:pt x="5582507" y="251355"/>
                  <a:pt x="5599581" y="336092"/>
                </a:cubicBezTo>
                <a:cubicBezTo>
                  <a:pt x="5616655" y="420829"/>
                  <a:pt x="5591297" y="550507"/>
                  <a:pt x="5599581" y="646331"/>
                </a:cubicBezTo>
                <a:cubicBezTo>
                  <a:pt x="5426725" y="692641"/>
                  <a:pt x="5400712" y="628926"/>
                  <a:pt x="5207610" y="646331"/>
                </a:cubicBezTo>
                <a:cubicBezTo>
                  <a:pt x="5014508" y="663736"/>
                  <a:pt x="4983511" y="615331"/>
                  <a:pt x="4815640" y="646331"/>
                </a:cubicBezTo>
                <a:cubicBezTo>
                  <a:pt x="4647769" y="677331"/>
                  <a:pt x="4351142" y="637825"/>
                  <a:pt x="4199686" y="646331"/>
                </a:cubicBezTo>
                <a:cubicBezTo>
                  <a:pt x="4048230" y="654837"/>
                  <a:pt x="3942900" y="638981"/>
                  <a:pt x="3807715" y="646331"/>
                </a:cubicBezTo>
                <a:cubicBezTo>
                  <a:pt x="3672530" y="653681"/>
                  <a:pt x="3475331" y="609744"/>
                  <a:pt x="3247757" y="646331"/>
                </a:cubicBezTo>
                <a:cubicBezTo>
                  <a:pt x="3020183" y="682918"/>
                  <a:pt x="2920943" y="598339"/>
                  <a:pt x="2799791" y="646331"/>
                </a:cubicBezTo>
                <a:cubicBezTo>
                  <a:pt x="2678639" y="694323"/>
                  <a:pt x="2406098" y="588876"/>
                  <a:pt x="2239832" y="646331"/>
                </a:cubicBezTo>
                <a:cubicBezTo>
                  <a:pt x="2073566" y="703786"/>
                  <a:pt x="1934315" y="640601"/>
                  <a:pt x="1679874" y="646331"/>
                </a:cubicBezTo>
                <a:cubicBezTo>
                  <a:pt x="1425433" y="652061"/>
                  <a:pt x="1369271" y="629769"/>
                  <a:pt x="1119916" y="646331"/>
                </a:cubicBezTo>
                <a:cubicBezTo>
                  <a:pt x="870561" y="662893"/>
                  <a:pt x="748612" y="589513"/>
                  <a:pt x="559958" y="646331"/>
                </a:cubicBezTo>
                <a:cubicBezTo>
                  <a:pt x="371304" y="703149"/>
                  <a:pt x="274472" y="608694"/>
                  <a:pt x="0" y="646331"/>
                </a:cubicBezTo>
                <a:cubicBezTo>
                  <a:pt x="-674" y="516024"/>
                  <a:pt x="9409" y="396027"/>
                  <a:pt x="0" y="316702"/>
                </a:cubicBezTo>
                <a:cubicBezTo>
                  <a:pt x="-9409" y="237377"/>
                  <a:pt x="9365" y="93116"/>
                  <a:pt x="0" y="0"/>
                </a:cubicBezTo>
                <a:close/>
              </a:path>
              <a:path w="5599581" h="646331" stroke="0" extrusionOk="0">
                <a:moveTo>
                  <a:pt x="0" y="0"/>
                </a:moveTo>
                <a:cubicBezTo>
                  <a:pt x="232858" y="-57698"/>
                  <a:pt x="264515" y="27554"/>
                  <a:pt x="503962" y="0"/>
                </a:cubicBezTo>
                <a:cubicBezTo>
                  <a:pt x="743409" y="-27554"/>
                  <a:pt x="701084" y="7734"/>
                  <a:pt x="895933" y="0"/>
                </a:cubicBezTo>
                <a:cubicBezTo>
                  <a:pt x="1090782" y="-7734"/>
                  <a:pt x="1304810" y="27119"/>
                  <a:pt x="1567883" y="0"/>
                </a:cubicBezTo>
                <a:cubicBezTo>
                  <a:pt x="1830956" y="-27119"/>
                  <a:pt x="1957613" y="46136"/>
                  <a:pt x="2071845" y="0"/>
                </a:cubicBezTo>
                <a:cubicBezTo>
                  <a:pt x="2186077" y="-46136"/>
                  <a:pt x="2415598" y="1786"/>
                  <a:pt x="2575807" y="0"/>
                </a:cubicBezTo>
                <a:cubicBezTo>
                  <a:pt x="2736016" y="-1786"/>
                  <a:pt x="3104992" y="57187"/>
                  <a:pt x="3247757" y="0"/>
                </a:cubicBezTo>
                <a:cubicBezTo>
                  <a:pt x="3390522" y="-57187"/>
                  <a:pt x="3542891" y="11829"/>
                  <a:pt x="3695723" y="0"/>
                </a:cubicBezTo>
                <a:cubicBezTo>
                  <a:pt x="3848555" y="-11829"/>
                  <a:pt x="4108107" y="25323"/>
                  <a:pt x="4367673" y="0"/>
                </a:cubicBezTo>
                <a:cubicBezTo>
                  <a:pt x="4627239" y="-25323"/>
                  <a:pt x="4900543" y="45073"/>
                  <a:pt x="5039623" y="0"/>
                </a:cubicBezTo>
                <a:cubicBezTo>
                  <a:pt x="5178703" y="-45073"/>
                  <a:pt x="5432986" y="48842"/>
                  <a:pt x="5599581" y="0"/>
                </a:cubicBezTo>
                <a:cubicBezTo>
                  <a:pt x="5617566" y="128922"/>
                  <a:pt x="5579373" y="168131"/>
                  <a:pt x="5599581" y="336092"/>
                </a:cubicBezTo>
                <a:cubicBezTo>
                  <a:pt x="5619789" y="504053"/>
                  <a:pt x="5573610" y="573465"/>
                  <a:pt x="5599581" y="646331"/>
                </a:cubicBezTo>
                <a:cubicBezTo>
                  <a:pt x="5492790" y="666773"/>
                  <a:pt x="5311370" y="632581"/>
                  <a:pt x="5207610" y="646331"/>
                </a:cubicBezTo>
                <a:cubicBezTo>
                  <a:pt x="5103850" y="660081"/>
                  <a:pt x="4770262" y="619807"/>
                  <a:pt x="4535661" y="646331"/>
                </a:cubicBezTo>
                <a:cubicBezTo>
                  <a:pt x="4301060" y="672855"/>
                  <a:pt x="4264546" y="606429"/>
                  <a:pt x="4087694" y="646331"/>
                </a:cubicBezTo>
                <a:cubicBezTo>
                  <a:pt x="3910842" y="686233"/>
                  <a:pt x="3791717" y="614579"/>
                  <a:pt x="3527736" y="646331"/>
                </a:cubicBezTo>
                <a:cubicBezTo>
                  <a:pt x="3263755" y="678083"/>
                  <a:pt x="3090193" y="601887"/>
                  <a:pt x="2855786" y="646331"/>
                </a:cubicBezTo>
                <a:cubicBezTo>
                  <a:pt x="2621379" y="690775"/>
                  <a:pt x="2543791" y="580081"/>
                  <a:pt x="2295828" y="646331"/>
                </a:cubicBezTo>
                <a:cubicBezTo>
                  <a:pt x="2047865" y="712581"/>
                  <a:pt x="2001835" y="604757"/>
                  <a:pt x="1903858" y="646331"/>
                </a:cubicBezTo>
                <a:cubicBezTo>
                  <a:pt x="1805881" y="687905"/>
                  <a:pt x="1671106" y="596225"/>
                  <a:pt x="1455891" y="646331"/>
                </a:cubicBezTo>
                <a:cubicBezTo>
                  <a:pt x="1240676" y="696437"/>
                  <a:pt x="952692" y="643509"/>
                  <a:pt x="783941" y="646331"/>
                </a:cubicBezTo>
                <a:cubicBezTo>
                  <a:pt x="615190" y="649153"/>
                  <a:pt x="231582" y="553350"/>
                  <a:pt x="0" y="646331"/>
                </a:cubicBezTo>
                <a:cubicBezTo>
                  <a:pt x="-29415" y="530936"/>
                  <a:pt x="8631" y="422022"/>
                  <a:pt x="0" y="336092"/>
                </a:cubicBezTo>
                <a:cubicBezTo>
                  <a:pt x="-8631" y="250162"/>
                  <a:pt x="30560" y="84049"/>
                  <a:pt x="0" y="0"/>
                </a:cubicBezTo>
                <a:close/>
              </a:path>
            </a:pathLst>
          </a:custGeom>
          <a:solidFill>
            <a:schemeClr val="bg1"/>
          </a:solid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Po velikosti in obliki!</a:t>
            </a:r>
          </a:p>
        </p:txBody>
      </p:sp>
      <p:sp>
        <p:nvSpPr>
          <p:cNvPr id="68" name="Rectangle 67">
            <a:extLst>
              <a:ext uri="{FF2B5EF4-FFF2-40B4-BE49-F238E27FC236}">
                <a16:creationId xmlns:a16="http://schemas.microsoft.com/office/drawing/2014/main" id="{1B46C8C3-0029-4B78-B41A-53E0E613E776}"/>
              </a:ext>
            </a:extLst>
          </p:cNvPr>
          <p:cNvSpPr/>
          <p:nvPr/>
        </p:nvSpPr>
        <p:spPr>
          <a:xfrm>
            <a:off x="-58960" y="-111738"/>
            <a:ext cx="9249309" cy="236499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69" name="Rectangle 68">
            <a:extLst>
              <a:ext uri="{FF2B5EF4-FFF2-40B4-BE49-F238E27FC236}">
                <a16:creationId xmlns:a16="http://schemas.microsoft.com/office/drawing/2014/main" id="{AE68A911-0349-48BF-B616-80B9B26A5931}"/>
              </a:ext>
            </a:extLst>
          </p:cNvPr>
          <p:cNvSpPr/>
          <p:nvPr/>
        </p:nvSpPr>
        <p:spPr>
          <a:xfrm>
            <a:off x="-58960" y="4596406"/>
            <a:ext cx="12299147" cy="244685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51" name="TextBox 50">
            <a:extLst>
              <a:ext uri="{FF2B5EF4-FFF2-40B4-BE49-F238E27FC236}">
                <a16:creationId xmlns:a16="http://schemas.microsoft.com/office/drawing/2014/main" id="{374C206B-A8BD-4BE4-A2E6-D4DFF0CF4367}"/>
              </a:ext>
            </a:extLst>
          </p:cNvPr>
          <p:cNvSpPr txBox="1"/>
          <p:nvPr/>
        </p:nvSpPr>
        <p:spPr>
          <a:xfrm>
            <a:off x="6388519" y="4971892"/>
            <a:ext cx="2481992" cy="646331"/>
          </a:xfrm>
          <a:custGeom>
            <a:avLst/>
            <a:gdLst>
              <a:gd name="connsiteX0" fmla="*/ 0 w 2481992"/>
              <a:gd name="connsiteY0" fmla="*/ 0 h 646331"/>
              <a:gd name="connsiteX1" fmla="*/ 546038 w 2481992"/>
              <a:gd name="connsiteY1" fmla="*/ 0 h 646331"/>
              <a:gd name="connsiteX2" fmla="*/ 1067257 w 2481992"/>
              <a:gd name="connsiteY2" fmla="*/ 0 h 646331"/>
              <a:gd name="connsiteX3" fmla="*/ 1588475 w 2481992"/>
              <a:gd name="connsiteY3" fmla="*/ 0 h 646331"/>
              <a:gd name="connsiteX4" fmla="*/ 2010414 w 2481992"/>
              <a:gd name="connsiteY4" fmla="*/ 0 h 646331"/>
              <a:gd name="connsiteX5" fmla="*/ 2481992 w 2481992"/>
              <a:gd name="connsiteY5" fmla="*/ 0 h 646331"/>
              <a:gd name="connsiteX6" fmla="*/ 2481992 w 2481992"/>
              <a:gd name="connsiteY6" fmla="*/ 329629 h 646331"/>
              <a:gd name="connsiteX7" fmla="*/ 2481992 w 2481992"/>
              <a:gd name="connsiteY7" fmla="*/ 646331 h 646331"/>
              <a:gd name="connsiteX8" fmla="*/ 1985594 w 2481992"/>
              <a:gd name="connsiteY8" fmla="*/ 646331 h 646331"/>
              <a:gd name="connsiteX9" fmla="*/ 1563655 w 2481992"/>
              <a:gd name="connsiteY9" fmla="*/ 646331 h 646331"/>
              <a:gd name="connsiteX10" fmla="*/ 1141716 w 2481992"/>
              <a:gd name="connsiteY10" fmla="*/ 646331 h 646331"/>
              <a:gd name="connsiteX11" fmla="*/ 620498 w 2481992"/>
              <a:gd name="connsiteY11" fmla="*/ 646331 h 646331"/>
              <a:gd name="connsiteX12" fmla="*/ 0 w 2481992"/>
              <a:gd name="connsiteY12" fmla="*/ 646331 h 646331"/>
              <a:gd name="connsiteX13" fmla="*/ 0 w 2481992"/>
              <a:gd name="connsiteY13" fmla="*/ 310239 h 646331"/>
              <a:gd name="connsiteX14" fmla="*/ 0 w 2481992"/>
              <a:gd name="connsiteY14"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1992" h="646331" fill="none" extrusionOk="0">
                <a:moveTo>
                  <a:pt x="0" y="0"/>
                </a:moveTo>
                <a:cubicBezTo>
                  <a:pt x="145269" y="-20561"/>
                  <a:pt x="360387" y="11073"/>
                  <a:pt x="546038" y="0"/>
                </a:cubicBezTo>
                <a:cubicBezTo>
                  <a:pt x="731689" y="-11073"/>
                  <a:pt x="864210" y="10673"/>
                  <a:pt x="1067257" y="0"/>
                </a:cubicBezTo>
                <a:cubicBezTo>
                  <a:pt x="1270304" y="-10673"/>
                  <a:pt x="1449598" y="57942"/>
                  <a:pt x="1588475" y="0"/>
                </a:cubicBezTo>
                <a:cubicBezTo>
                  <a:pt x="1727352" y="-57942"/>
                  <a:pt x="1819569" y="42184"/>
                  <a:pt x="2010414" y="0"/>
                </a:cubicBezTo>
                <a:cubicBezTo>
                  <a:pt x="2201259" y="-42184"/>
                  <a:pt x="2324572" y="36957"/>
                  <a:pt x="2481992" y="0"/>
                </a:cubicBezTo>
                <a:cubicBezTo>
                  <a:pt x="2484179" y="72899"/>
                  <a:pt x="2445155" y="188421"/>
                  <a:pt x="2481992" y="329629"/>
                </a:cubicBezTo>
                <a:cubicBezTo>
                  <a:pt x="2518829" y="470837"/>
                  <a:pt x="2451753" y="552317"/>
                  <a:pt x="2481992" y="646331"/>
                </a:cubicBezTo>
                <a:cubicBezTo>
                  <a:pt x="2366690" y="690153"/>
                  <a:pt x="2217656" y="617703"/>
                  <a:pt x="1985594" y="646331"/>
                </a:cubicBezTo>
                <a:cubicBezTo>
                  <a:pt x="1753532" y="674959"/>
                  <a:pt x="1685359" y="618413"/>
                  <a:pt x="1563655" y="646331"/>
                </a:cubicBezTo>
                <a:cubicBezTo>
                  <a:pt x="1441951" y="674249"/>
                  <a:pt x="1271168" y="642451"/>
                  <a:pt x="1141716" y="646331"/>
                </a:cubicBezTo>
                <a:cubicBezTo>
                  <a:pt x="1012264" y="650211"/>
                  <a:pt x="756482" y="588212"/>
                  <a:pt x="620498" y="646331"/>
                </a:cubicBezTo>
                <a:cubicBezTo>
                  <a:pt x="484514" y="704450"/>
                  <a:pt x="136388" y="611240"/>
                  <a:pt x="0" y="646331"/>
                </a:cubicBezTo>
                <a:cubicBezTo>
                  <a:pt x="-12781" y="483927"/>
                  <a:pt x="37091" y="433782"/>
                  <a:pt x="0" y="310239"/>
                </a:cubicBezTo>
                <a:cubicBezTo>
                  <a:pt x="-37091" y="186696"/>
                  <a:pt x="4604" y="64801"/>
                  <a:pt x="0" y="0"/>
                </a:cubicBezTo>
                <a:close/>
              </a:path>
              <a:path w="2481992" h="646331" stroke="0" extrusionOk="0">
                <a:moveTo>
                  <a:pt x="0" y="0"/>
                </a:moveTo>
                <a:cubicBezTo>
                  <a:pt x="180227" y="-37147"/>
                  <a:pt x="256139" y="43328"/>
                  <a:pt x="471578" y="0"/>
                </a:cubicBezTo>
                <a:cubicBezTo>
                  <a:pt x="687017" y="-43328"/>
                  <a:pt x="775938" y="2380"/>
                  <a:pt x="893517" y="0"/>
                </a:cubicBezTo>
                <a:cubicBezTo>
                  <a:pt x="1011096" y="-2380"/>
                  <a:pt x="1218870" y="1918"/>
                  <a:pt x="1439555" y="0"/>
                </a:cubicBezTo>
                <a:cubicBezTo>
                  <a:pt x="1660240" y="-1918"/>
                  <a:pt x="1814565" y="50991"/>
                  <a:pt x="1911134" y="0"/>
                </a:cubicBezTo>
                <a:cubicBezTo>
                  <a:pt x="2007703" y="-50991"/>
                  <a:pt x="2360244" y="42979"/>
                  <a:pt x="2481992" y="0"/>
                </a:cubicBezTo>
                <a:cubicBezTo>
                  <a:pt x="2516664" y="99397"/>
                  <a:pt x="2443931" y="207528"/>
                  <a:pt x="2481992" y="336092"/>
                </a:cubicBezTo>
                <a:cubicBezTo>
                  <a:pt x="2520053" y="464656"/>
                  <a:pt x="2474746" y="558683"/>
                  <a:pt x="2481992" y="646331"/>
                </a:cubicBezTo>
                <a:cubicBezTo>
                  <a:pt x="2269654" y="654766"/>
                  <a:pt x="2147551" y="643883"/>
                  <a:pt x="1985594" y="646331"/>
                </a:cubicBezTo>
                <a:cubicBezTo>
                  <a:pt x="1823637" y="648779"/>
                  <a:pt x="1668794" y="597657"/>
                  <a:pt x="1563655" y="646331"/>
                </a:cubicBezTo>
                <a:cubicBezTo>
                  <a:pt x="1458516" y="695005"/>
                  <a:pt x="1218622" y="616539"/>
                  <a:pt x="1067257" y="646331"/>
                </a:cubicBezTo>
                <a:cubicBezTo>
                  <a:pt x="915892" y="676123"/>
                  <a:pt x="802953" y="593343"/>
                  <a:pt x="570858" y="646331"/>
                </a:cubicBezTo>
                <a:cubicBezTo>
                  <a:pt x="338763" y="699319"/>
                  <a:pt x="166066" y="588654"/>
                  <a:pt x="0" y="646331"/>
                </a:cubicBezTo>
                <a:cubicBezTo>
                  <a:pt x="-33616" y="483157"/>
                  <a:pt x="27355" y="419635"/>
                  <a:pt x="0" y="310239"/>
                </a:cubicBezTo>
                <a:cubicBezTo>
                  <a:pt x="-27355" y="200843"/>
                  <a:pt x="264" y="72993"/>
                  <a:pt x="0" y="0"/>
                </a:cubicBezTo>
                <a:close/>
              </a:path>
            </a:pathLst>
          </a:custGeom>
          <a:solidFill>
            <a:schemeClr val="bg1"/>
          </a:solid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Po barvi!</a:t>
            </a:r>
          </a:p>
        </p:txBody>
      </p:sp>
      <p:sp>
        <p:nvSpPr>
          <p:cNvPr id="70" name="Rectangle 69">
            <a:extLst>
              <a:ext uri="{FF2B5EF4-FFF2-40B4-BE49-F238E27FC236}">
                <a16:creationId xmlns:a16="http://schemas.microsoft.com/office/drawing/2014/main" id="{BF3E2D2C-03D4-4C01-9DF8-FE1F5AB18973}"/>
              </a:ext>
            </a:extLst>
          </p:cNvPr>
          <p:cNvSpPr/>
          <p:nvPr/>
        </p:nvSpPr>
        <p:spPr>
          <a:xfrm>
            <a:off x="3024017" y="2291870"/>
            <a:ext cx="3082229" cy="228250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71" name="Rectangle 70">
            <a:extLst>
              <a:ext uri="{FF2B5EF4-FFF2-40B4-BE49-F238E27FC236}">
                <a16:creationId xmlns:a16="http://schemas.microsoft.com/office/drawing/2014/main" id="{C86BD07D-08A5-47C7-822C-A3F06BBBBA93}"/>
              </a:ext>
            </a:extLst>
          </p:cNvPr>
          <p:cNvSpPr/>
          <p:nvPr/>
        </p:nvSpPr>
        <p:spPr>
          <a:xfrm>
            <a:off x="9183517" y="2279170"/>
            <a:ext cx="3082229" cy="228250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72" name="Rectangle 71">
            <a:extLst>
              <a:ext uri="{FF2B5EF4-FFF2-40B4-BE49-F238E27FC236}">
                <a16:creationId xmlns:a16="http://schemas.microsoft.com/office/drawing/2014/main" id="{D522B5AC-1F1F-4722-BBDA-F48B756001E8}"/>
              </a:ext>
            </a:extLst>
          </p:cNvPr>
          <p:cNvSpPr/>
          <p:nvPr/>
        </p:nvSpPr>
        <p:spPr>
          <a:xfrm>
            <a:off x="3027140" y="-105388"/>
            <a:ext cx="9249309" cy="236499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73" name="Rectangle 72">
            <a:extLst>
              <a:ext uri="{FF2B5EF4-FFF2-40B4-BE49-F238E27FC236}">
                <a16:creationId xmlns:a16="http://schemas.microsoft.com/office/drawing/2014/main" id="{CC87313E-906B-4BAA-A872-BCD9CF711AB8}"/>
              </a:ext>
            </a:extLst>
          </p:cNvPr>
          <p:cNvSpPr/>
          <p:nvPr/>
        </p:nvSpPr>
        <p:spPr>
          <a:xfrm>
            <a:off x="-52610" y="4609106"/>
            <a:ext cx="9242959" cy="244685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74" name="Rectangle 73">
            <a:extLst>
              <a:ext uri="{FF2B5EF4-FFF2-40B4-BE49-F238E27FC236}">
                <a16:creationId xmlns:a16="http://schemas.microsoft.com/office/drawing/2014/main" id="{4E0B16CB-1B5A-4DCC-B070-664C328F3C1A}"/>
              </a:ext>
            </a:extLst>
          </p:cNvPr>
          <p:cNvSpPr/>
          <p:nvPr/>
        </p:nvSpPr>
        <p:spPr>
          <a:xfrm>
            <a:off x="-62083" y="2259604"/>
            <a:ext cx="3082229" cy="232112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52" name="TextBox 51">
            <a:extLst>
              <a:ext uri="{FF2B5EF4-FFF2-40B4-BE49-F238E27FC236}">
                <a16:creationId xmlns:a16="http://schemas.microsoft.com/office/drawing/2014/main" id="{E8765153-58DC-4A5C-B7B3-18B787A4E98A}"/>
              </a:ext>
            </a:extLst>
          </p:cNvPr>
          <p:cNvSpPr txBox="1"/>
          <p:nvPr/>
        </p:nvSpPr>
        <p:spPr>
          <a:xfrm>
            <a:off x="410493" y="3106899"/>
            <a:ext cx="5395036" cy="646331"/>
          </a:xfrm>
          <a:custGeom>
            <a:avLst/>
            <a:gdLst>
              <a:gd name="connsiteX0" fmla="*/ 0 w 5395036"/>
              <a:gd name="connsiteY0" fmla="*/ 0 h 646331"/>
              <a:gd name="connsiteX1" fmla="*/ 707349 w 5395036"/>
              <a:gd name="connsiteY1" fmla="*/ 0 h 646331"/>
              <a:gd name="connsiteX2" fmla="*/ 1360748 w 5395036"/>
              <a:gd name="connsiteY2" fmla="*/ 0 h 646331"/>
              <a:gd name="connsiteX3" fmla="*/ 1960196 w 5395036"/>
              <a:gd name="connsiteY3" fmla="*/ 0 h 646331"/>
              <a:gd name="connsiteX4" fmla="*/ 2559645 w 5395036"/>
              <a:gd name="connsiteY4" fmla="*/ 0 h 646331"/>
              <a:gd name="connsiteX5" fmla="*/ 3266994 w 5395036"/>
              <a:gd name="connsiteY5" fmla="*/ 0 h 646331"/>
              <a:gd name="connsiteX6" fmla="*/ 3920393 w 5395036"/>
              <a:gd name="connsiteY6" fmla="*/ 0 h 646331"/>
              <a:gd name="connsiteX7" fmla="*/ 4357990 w 5395036"/>
              <a:gd name="connsiteY7" fmla="*/ 0 h 646331"/>
              <a:gd name="connsiteX8" fmla="*/ 5395036 w 5395036"/>
              <a:gd name="connsiteY8" fmla="*/ 0 h 646331"/>
              <a:gd name="connsiteX9" fmla="*/ 5395036 w 5395036"/>
              <a:gd name="connsiteY9" fmla="*/ 336092 h 646331"/>
              <a:gd name="connsiteX10" fmla="*/ 5395036 w 5395036"/>
              <a:gd name="connsiteY10" fmla="*/ 646331 h 646331"/>
              <a:gd name="connsiteX11" fmla="*/ 4903488 w 5395036"/>
              <a:gd name="connsiteY11" fmla="*/ 646331 h 646331"/>
              <a:gd name="connsiteX12" fmla="*/ 4196139 w 5395036"/>
              <a:gd name="connsiteY12" fmla="*/ 646331 h 646331"/>
              <a:gd name="connsiteX13" fmla="*/ 3650641 w 5395036"/>
              <a:gd name="connsiteY13" fmla="*/ 646331 h 646331"/>
              <a:gd name="connsiteX14" fmla="*/ 2943292 w 5395036"/>
              <a:gd name="connsiteY14" fmla="*/ 646331 h 646331"/>
              <a:gd name="connsiteX15" fmla="*/ 2451744 w 5395036"/>
              <a:gd name="connsiteY15" fmla="*/ 646331 h 646331"/>
              <a:gd name="connsiteX16" fmla="*/ 2014147 w 5395036"/>
              <a:gd name="connsiteY16" fmla="*/ 646331 h 646331"/>
              <a:gd name="connsiteX17" fmla="*/ 1576549 w 5395036"/>
              <a:gd name="connsiteY17" fmla="*/ 646331 h 646331"/>
              <a:gd name="connsiteX18" fmla="*/ 923151 w 5395036"/>
              <a:gd name="connsiteY18" fmla="*/ 646331 h 646331"/>
              <a:gd name="connsiteX19" fmla="*/ 0 w 5395036"/>
              <a:gd name="connsiteY19" fmla="*/ 646331 h 646331"/>
              <a:gd name="connsiteX20" fmla="*/ 0 w 5395036"/>
              <a:gd name="connsiteY20" fmla="*/ 323166 h 646331"/>
              <a:gd name="connsiteX21" fmla="*/ 0 w 5395036"/>
              <a:gd name="connsiteY21"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95036" h="646331" fill="none" extrusionOk="0">
                <a:moveTo>
                  <a:pt x="0" y="0"/>
                </a:moveTo>
                <a:cubicBezTo>
                  <a:pt x="308884" y="-42018"/>
                  <a:pt x="354510" y="68556"/>
                  <a:pt x="707349" y="0"/>
                </a:cubicBezTo>
                <a:cubicBezTo>
                  <a:pt x="1060188" y="-68556"/>
                  <a:pt x="1036975" y="55291"/>
                  <a:pt x="1360748" y="0"/>
                </a:cubicBezTo>
                <a:cubicBezTo>
                  <a:pt x="1684521" y="-55291"/>
                  <a:pt x="1834121" y="31522"/>
                  <a:pt x="1960196" y="0"/>
                </a:cubicBezTo>
                <a:cubicBezTo>
                  <a:pt x="2086271" y="-31522"/>
                  <a:pt x="2339376" y="8821"/>
                  <a:pt x="2559645" y="0"/>
                </a:cubicBezTo>
                <a:cubicBezTo>
                  <a:pt x="2779914" y="-8821"/>
                  <a:pt x="3123182" y="4444"/>
                  <a:pt x="3266994" y="0"/>
                </a:cubicBezTo>
                <a:cubicBezTo>
                  <a:pt x="3410806" y="-4444"/>
                  <a:pt x="3645884" y="46983"/>
                  <a:pt x="3920393" y="0"/>
                </a:cubicBezTo>
                <a:cubicBezTo>
                  <a:pt x="4194902" y="-46983"/>
                  <a:pt x="4201505" y="44023"/>
                  <a:pt x="4357990" y="0"/>
                </a:cubicBezTo>
                <a:cubicBezTo>
                  <a:pt x="4514475" y="-44023"/>
                  <a:pt x="4938984" y="63431"/>
                  <a:pt x="5395036" y="0"/>
                </a:cubicBezTo>
                <a:cubicBezTo>
                  <a:pt x="5432320" y="145863"/>
                  <a:pt x="5376966" y="239687"/>
                  <a:pt x="5395036" y="336092"/>
                </a:cubicBezTo>
                <a:cubicBezTo>
                  <a:pt x="5413106" y="432497"/>
                  <a:pt x="5358673" y="513074"/>
                  <a:pt x="5395036" y="646331"/>
                </a:cubicBezTo>
                <a:cubicBezTo>
                  <a:pt x="5258946" y="690996"/>
                  <a:pt x="5050047" y="619742"/>
                  <a:pt x="4903488" y="646331"/>
                </a:cubicBezTo>
                <a:cubicBezTo>
                  <a:pt x="4756929" y="672920"/>
                  <a:pt x="4387059" y="604644"/>
                  <a:pt x="4196139" y="646331"/>
                </a:cubicBezTo>
                <a:cubicBezTo>
                  <a:pt x="4005219" y="688018"/>
                  <a:pt x="3770442" y="619282"/>
                  <a:pt x="3650641" y="646331"/>
                </a:cubicBezTo>
                <a:cubicBezTo>
                  <a:pt x="3530840" y="673380"/>
                  <a:pt x="3170221" y="592127"/>
                  <a:pt x="2943292" y="646331"/>
                </a:cubicBezTo>
                <a:cubicBezTo>
                  <a:pt x="2716363" y="700535"/>
                  <a:pt x="2674913" y="606248"/>
                  <a:pt x="2451744" y="646331"/>
                </a:cubicBezTo>
                <a:cubicBezTo>
                  <a:pt x="2228575" y="686414"/>
                  <a:pt x="2217347" y="606287"/>
                  <a:pt x="2014147" y="646331"/>
                </a:cubicBezTo>
                <a:cubicBezTo>
                  <a:pt x="1810947" y="686375"/>
                  <a:pt x="1750698" y="600729"/>
                  <a:pt x="1576549" y="646331"/>
                </a:cubicBezTo>
                <a:cubicBezTo>
                  <a:pt x="1402400" y="691933"/>
                  <a:pt x="1170437" y="584352"/>
                  <a:pt x="923151" y="646331"/>
                </a:cubicBezTo>
                <a:cubicBezTo>
                  <a:pt x="675865" y="708310"/>
                  <a:pt x="368291" y="556737"/>
                  <a:pt x="0" y="646331"/>
                </a:cubicBezTo>
                <a:cubicBezTo>
                  <a:pt x="-23976" y="502531"/>
                  <a:pt x="4283" y="420321"/>
                  <a:pt x="0" y="323166"/>
                </a:cubicBezTo>
                <a:cubicBezTo>
                  <a:pt x="-4283" y="226011"/>
                  <a:pt x="19478" y="72052"/>
                  <a:pt x="0" y="0"/>
                </a:cubicBezTo>
                <a:close/>
              </a:path>
              <a:path w="5395036" h="646331" stroke="0" extrusionOk="0">
                <a:moveTo>
                  <a:pt x="0" y="0"/>
                </a:moveTo>
                <a:cubicBezTo>
                  <a:pt x="187095" y="-63171"/>
                  <a:pt x="279955" y="42885"/>
                  <a:pt x="545498" y="0"/>
                </a:cubicBezTo>
                <a:cubicBezTo>
                  <a:pt x="811041" y="-42885"/>
                  <a:pt x="887721" y="18380"/>
                  <a:pt x="983095" y="0"/>
                </a:cubicBezTo>
                <a:cubicBezTo>
                  <a:pt x="1078469" y="-18380"/>
                  <a:pt x="1410292" y="19949"/>
                  <a:pt x="1690445" y="0"/>
                </a:cubicBezTo>
                <a:cubicBezTo>
                  <a:pt x="1970598" y="-19949"/>
                  <a:pt x="2104886" y="19872"/>
                  <a:pt x="2235943" y="0"/>
                </a:cubicBezTo>
                <a:cubicBezTo>
                  <a:pt x="2367000" y="-19872"/>
                  <a:pt x="2544066" y="13150"/>
                  <a:pt x="2781441" y="0"/>
                </a:cubicBezTo>
                <a:cubicBezTo>
                  <a:pt x="3018816" y="-13150"/>
                  <a:pt x="3141872" y="64032"/>
                  <a:pt x="3488790" y="0"/>
                </a:cubicBezTo>
                <a:cubicBezTo>
                  <a:pt x="3835708" y="-64032"/>
                  <a:pt x="3742309" y="15991"/>
                  <a:pt x="3980338" y="0"/>
                </a:cubicBezTo>
                <a:cubicBezTo>
                  <a:pt x="4218367" y="-15991"/>
                  <a:pt x="4490252" y="15086"/>
                  <a:pt x="4687687" y="0"/>
                </a:cubicBezTo>
                <a:cubicBezTo>
                  <a:pt x="4885122" y="-15086"/>
                  <a:pt x="5123772" y="48859"/>
                  <a:pt x="5395036" y="0"/>
                </a:cubicBezTo>
                <a:cubicBezTo>
                  <a:pt x="5422950" y="69999"/>
                  <a:pt x="5382555" y="203489"/>
                  <a:pt x="5395036" y="323166"/>
                </a:cubicBezTo>
                <a:cubicBezTo>
                  <a:pt x="5407517" y="442843"/>
                  <a:pt x="5377932" y="576376"/>
                  <a:pt x="5395036" y="646331"/>
                </a:cubicBezTo>
                <a:cubicBezTo>
                  <a:pt x="5131518" y="717429"/>
                  <a:pt x="4958183" y="600195"/>
                  <a:pt x="4741637" y="646331"/>
                </a:cubicBezTo>
                <a:cubicBezTo>
                  <a:pt x="4525091" y="692467"/>
                  <a:pt x="4355186" y="593073"/>
                  <a:pt x="4034288" y="646331"/>
                </a:cubicBezTo>
                <a:cubicBezTo>
                  <a:pt x="3713390" y="699589"/>
                  <a:pt x="3510372" y="605450"/>
                  <a:pt x="3326939" y="646331"/>
                </a:cubicBezTo>
                <a:cubicBezTo>
                  <a:pt x="3143506" y="687212"/>
                  <a:pt x="3002465" y="628241"/>
                  <a:pt x="2835391" y="646331"/>
                </a:cubicBezTo>
                <a:cubicBezTo>
                  <a:pt x="2668317" y="664421"/>
                  <a:pt x="2504418" y="588831"/>
                  <a:pt x="2235943" y="646331"/>
                </a:cubicBezTo>
                <a:cubicBezTo>
                  <a:pt x="1967468" y="703831"/>
                  <a:pt x="1856923" y="640459"/>
                  <a:pt x="1528594" y="646331"/>
                </a:cubicBezTo>
                <a:cubicBezTo>
                  <a:pt x="1200265" y="652203"/>
                  <a:pt x="1085614" y="599324"/>
                  <a:pt x="929145" y="646331"/>
                </a:cubicBezTo>
                <a:cubicBezTo>
                  <a:pt x="772676" y="693338"/>
                  <a:pt x="342367" y="614043"/>
                  <a:pt x="0" y="646331"/>
                </a:cubicBezTo>
                <a:cubicBezTo>
                  <a:pt x="-28682" y="554744"/>
                  <a:pt x="15634" y="454617"/>
                  <a:pt x="0" y="336092"/>
                </a:cubicBezTo>
                <a:cubicBezTo>
                  <a:pt x="-15634" y="217567"/>
                  <a:pt x="5267" y="71233"/>
                  <a:pt x="0" y="0"/>
                </a:cubicBezTo>
                <a:close/>
              </a:path>
            </a:pathLst>
          </a:custGeom>
          <a:solidFill>
            <a:schemeClr val="bg1"/>
          </a:solid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Po načinu življenja!</a:t>
            </a:r>
          </a:p>
        </p:txBody>
      </p:sp>
      <p:sp>
        <p:nvSpPr>
          <p:cNvPr id="75" name="Rectangle 74">
            <a:extLst>
              <a:ext uri="{FF2B5EF4-FFF2-40B4-BE49-F238E27FC236}">
                <a16:creationId xmlns:a16="http://schemas.microsoft.com/office/drawing/2014/main" id="{D604DDF4-F030-4B24-ADA6-4A98CEF1B218}"/>
              </a:ext>
            </a:extLst>
          </p:cNvPr>
          <p:cNvSpPr/>
          <p:nvPr/>
        </p:nvSpPr>
        <p:spPr>
          <a:xfrm>
            <a:off x="-55733" y="-80504"/>
            <a:ext cx="3082229" cy="2322054"/>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53" name="TextBox 52">
            <a:extLst>
              <a:ext uri="{FF2B5EF4-FFF2-40B4-BE49-F238E27FC236}">
                <a16:creationId xmlns:a16="http://schemas.microsoft.com/office/drawing/2014/main" id="{90F2F28A-6383-497E-82CF-C581A9DDA335}"/>
              </a:ext>
            </a:extLst>
          </p:cNvPr>
          <p:cNvSpPr txBox="1"/>
          <p:nvPr/>
        </p:nvSpPr>
        <p:spPr>
          <a:xfrm>
            <a:off x="343140" y="324958"/>
            <a:ext cx="6291555" cy="1754326"/>
          </a:xfrm>
          <a:custGeom>
            <a:avLst/>
            <a:gdLst>
              <a:gd name="connsiteX0" fmla="*/ 0 w 6291555"/>
              <a:gd name="connsiteY0" fmla="*/ 0 h 1754326"/>
              <a:gd name="connsiteX1" fmla="*/ 697791 w 6291555"/>
              <a:gd name="connsiteY1" fmla="*/ 0 h 1754326"/>
              <a:gd name="connsiteX2" fmla="*/ 1395581 w 6291555"/>
              <a:gd name="connsiteY2" fmla="*/ 0 h 1754326"/>
              <a:gd name="connsiteX3" fmla="*/ 1967541 w 6291555"/>
              <a:gd name="connsiteY3" fmla="*/ 0 h 1754326"/>
              <a:gd name="connsiteX4" fmla="*/ 2602416 w 6291555"/>
              <a:gd name="connsiteY4" fmla="*/ 0 h 1754326"/>
              <a:gd name="connsiteX5" fmla="*/ 3111460 w 6291555"/>
              <a:gd name="connsiteY5" fmla="*/ 0 h 1754326"/>
              <a:gd name="connsiteX6" fmla="*/ 3683419 w 6291555"/>
              <a:gd name="connsiteY6" fmla="*/ 0 h 1754326"/>
              <a:gd name="connsiteX7" fmla="*/ 4381210 w 6291555"/>
              <a:gd name="connsiteY7" fmla="*/ 0 h 1754326"/>
              <a:gd name="connsiteX8" fmla="*/ 4827339 w 6291555"/>
              <a:gd name="connsiteY8" fmla="*/ 0 h 1754326"/>
              <a:gd name="connsiteX9" fmla="*/ 5462214 w 6291555"/>
              <a:gd name="connsiteY9" fmla="*/ 0 h 1754326"/>
              <a:gd name="connsiteX10" fmla="*/ 6291555 w 6291555"/>
              <a:gd name="connsiteY10" fmla="*/ 0 h 1754326"/>
              <a:gd name="connsiteX11" fmla="*/ 6291555 w 6291555"/>
              <a:gd name="connsiteY11" fmla="*/ 584775 h 1754326"/>
              <a:gd name="connsiteX12" fmla="*/ 6291555 w 6291555"/>
              <a:gd name="connsiteY12" fmla="*/ 1169551 h 1754326"/>
              <a:gd name="connsiteX13" fmla="*/ 6291555 w 6291555"/>
              <a:gd name="connsiteY13" fmla="*/ 1754326 h 1754326"/>
              <a:gd name="connsiteX14" fmla="*/ 5593764 w 6291555"/>
              <a:gd name="connsiteY14" fmla="*/ 1754326 h 1754326"/>
              <a:gd name="connsiteX15" fmla="*/ 5021805 w 6291555"/>
              <a:gd name="connsiteY15" fmla="*/ 1754326 h 1754326"/>
              <a:gd name="connsiteX16" fmla="*/ 4449845 w 6291555"/>
              <a:gd name="connsiteY16" fmla="*/ 1754326 h 1754326"/>
              <a:gd name="connsiteX17" fmla="*/ 3877886 w 6291555"/>
              <a:gd name="connsiteY17" fmla="*/ 1754326 h 1754326"/>
              <a:gd name="connsiteX18" fmla="*/ 3305926 w 6291555"/>
              <a:gd name="connsiteY18" fmla="*/ 1754326 h 1754326"/>
              <a:gd name="connsiteX19" fmla="*/ 2796882 w 6291555"/>
              <a:gd name="connsiteY19" fmla="*/ 1754326 h 1754326"/>
              <a:gd name="connsiteX20" fmla="*/ 2162007 w 6291555"/>
              <a:gd name="connsiteY20" fmla="*/ 1754326 h 1754326"/>
              <a:gd name="connsiteX21" fmla="*/ 1590048 w 6291555"/>
              <a:gd name="connsiteY21" fmla="*/ 1754326 h 1754326"/>
              <a:gd name="connsiteX22" fmla="*/ 892257 w 6291555"/>
              <a:gd name="connsiteY22" fmla="*/ 1754326 h 1754326"/>
              <a:gd name="connsiteX23" fmla="*/ 0 w 6291555"/>
              <a:gd name="connsiteY23" fmla="*/ 1754326 h 1754326"/>
              <a:gd name="connsiteX24" fmla="*/ 0 w 6291555"/>
              <a:gd name="connsiteY24" fmla="*/ 1152007 h 1754326"/>
              <a:gd name="connsiteX25" fmla="*/ 0 w 6291555"/>
              <a:gd name="connsiteY25" fmla="*/ 567232 h 1754326"/>
              <a:gd name="connsiteX26" fmla="*/ 0 w 6291555"/>
              <a:gd name="connsiteY26"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91555" h="1754326" fill="none" extrusionOk="0">
                <a:moveTo>
                  <a:pt x="0" y="0"/>
                </a:moveTo>
                <a:cubicBezTo>
                  <a:pt x="158999" y="-52698"/>
                  <a:pt x="483353" y="54401"/>
                  <a:pt x="697791" y="0"/>
                </a:cubicBezTo>
                <a:cubicBezTo>
                  <a:pt x="912229" y="-54401"/>
                  <a:pt x="1181764" y="44078"/>
                  <a:pt x="1395581" y="0"/>
                </a:cubicBezTo>
                <a:cubicBezTo>
                  <a:pt x="1609398" y="-44078"/>
                  <a:pt x="1756628" y="6196"/>
                  <a:pt x="1967541" y="0"/>
                </a:cubicBezTo>
                <a:cubicBezTo>
                  <a:pt x="2178454" y="-6196"/>
                  <a:pt x="2374291" y="26626"/>
                  <a:pt x="2602416" y="0"/>
                </a:cubicBezTo>
                <a:cubicBezTo>
                  <a:pt x="2830542" y="-26626"/>
                  <a:pt x="2898438" y="2448"/>
                  <a:pt x="3111460" y="0"/>
                </a:cubicBezTo>
                <a:cubicBezTo>
                  <a:pt x="3324482" y="-2448"/>
                  <a:pt x="3551312" y="53643"/>
                  <a:pt x="3683419" y="0"/>
                </a:cubicBezTo>
                <a:cubicBezTo>
                  <a:pt x="3815526" y="-53643"/>
                  <a:pt x="4234807" y="47218"/>
                  <a:pt x="4381210" y="0"/>
                </a:cubicBezTo>
                <a:cubicBezTo>
                  <a:pt x="4527613" y="-47218"/>
                  <a:pt x="4734174" y="910"/>
                  <a:pt x="4827339" y="0"/>
                </a:cubicBezTo>
                <a:cubicBezTo>
                  <a:pt x="4920504" y="-910"/>
                  <a:pt x="5270113" y="32025"/>
                  <a:pt x="5462214" y="0"/>
                </a:cubicBezTo>
                <a:cubicBezTo>
                  <a:pt x="5654315" y="-32025"/>
                  <a:pt x="6018348" y="47631"/>
                  <a:pt x="6291555" y="0"/>
                </a:cubicBezTo>
                <a:cubicBezTo>
                  <a:pt x="6332725" y="196003"/>
                  <a:pt x="6232475" y="350666"/>
                  <a:pt x="6291555" y="584775"/>
                </a:cubicBezTo>
                <a:cubicBezTo>
                  <a:pt x="6350635" y="818885"/>
                  <a:pt x="6240389" y="1051107"/>
                  <a:pt x="6291555" y="1169551"/>
                </a:cubicBezTo>
                <a:cubicBezTo>
                  <a:pt x="6342721" y="1287995"/>
                  <a:pt x="6259521" y="1532953"/>
                  <a:pt x="6291555" y="1754326"/>
                </a:cubicBezTo>
                <a:cubicBezTo>
                  <a:pt x="6103030" y="1816020"/>
                  <a:pt x="5755158" y="1747847"/>
                  <a:pt x="5593764" y="1754326"/>
                </a:cubicBezTo>
                <a:cubicBezTo>
                  <a:pt x="5432370" y="1760805"/>
                  <a:pt x="5170431" y="1723529"/>
                  <a:pt x="5021805" y="1754326"/>
                </a:cubicBezTo>
                <a:cubicBezTo>
                  <a:pt x="4873179" y="1785123"/>
                  <a:pt x="4719569" y="1747969"/>
                  <a:pt x="4449845" y="1754326"/>
                </a:cubicBezTo>
                <a:cubicBezTo>
                  <a:pt x="4180121" y="1760683"/>
                  <a:pt x="4084399" y="1692432"/>
                  <a:pt x="3877886" y="1754326"/>
                </a:cubicBezTo>
                <a:cubicBezTo>
                  <a:pt x="3671373" y="1816220"/>
                  <a:pt x="3519181" y="1726134"/>
                  <a:pt x="3305926" y="1754326"/>
                </a:cubicBezTo>
                <a:cubicBezTo>
                  <a:pt x="3092671" y="1782518"/>
                  <a:pt x="2946019" y="1721606"/>
                  <a:pt x="2796882" y="1754326"/>
                </a:cubicBezTo>
                <a:cubicBezTo>
                  <a:pt x="2647745" y="1787046"/>
                  <a:pt x="2347425" y="1684714"/>
                  <a:pt x="2162007" y="1754326"/>
                </a:cubicBezTo>
                <a:cubicBezTo>
                  <a:pt x="1976589" y="1823938"/>
                  <a:pt x="1812421" y="1724550"/>
                  <a:pt x="1590048" y="1754326"/>
                </a:cubicBezTo>
                <a:cubicBezTo>
                  <a:pt x="1367675" y="1784102"/>
                  <a:pt x="1212983" y="1699536"/>
                  <a:pt x="892257" y="1754326"/>
                </a:cubicBezTo>
                <a:cubicBezTo>
                  <a:pt x="571531" y="1809116"/>
                  <a:pt x="193360" y="1690044"/>
                  <a:pt x="0" y="1754326"/>
                </a:cubicBezTo>
                <a:cubicBezTo>
                  <a:pt x="-54388" y="1589105"/>
                  <a:pt x="19" y="1414931"/>
                  <a:pt x="0" y="1152007"/>
                </a:cubicBezTo>
                <a:cubicBezTo>
                  <a:pt x="-19" y="889083"/>
                  <a:pt x="48241" y="812195"/>
                  <a:pt x="0" y="567232"/>
                </a:cubicBezTo>
                <a:cubicBezTo>
                  <a:pt x="-48241" y="322269"/>
                  <a:pt x="43441" y="267085"/>
                  <a:pt x="0" y="0"/>
                </a:cubicBezTo>
                <a:close/>
              </a:path>
              <a:path w="6291555" h="1754326" stroke="0" extrusionOk="0">
                <a:moveTo>
                  <a:pt x="0" y="0"/>
                </a:moveTo>
                <a:cubicBezTo>
                  <a:pt x="175440" y="-5442"/>
                  <a:pt x="288157" y="12353"/>
                  <a:pt x="509044" y="0"/>
                </a:cubicBezTo>
                <a:cubicBezTo>
                  <a:pt x="729931" y="-12353"/>
                  <a:pt x="711448" y="7585"/>
                  <a:pt x="892257" y="0"/>
                </a:cubicBezTo>
                <a:cubicBezTo>
                  <a:pt x="1073066" y="-7585"/>
                  <a:pt x="1274903" y="11825"/>
                  <a:pt x="1590048" y="0"/>
                </a:cubicBezTo>
                <a:cubicBezTo>
                  <a:pt x="1905193" y="-11825"/>
                  <a:pt x="1861377" y="60974"/>
                  <a:pt x="2099092" y="0"/>
                </a:cubicBezTo>
                <a:cubicBezTo>
                  <a:pt x="2336807" y="-60974"/>
                  <a:pt x="2378564" y="32120"/>
                  <a:pt x="2608136" y="0"/>
                </a:cubicBezTo>
                <a:cubicBezTo>
                  <a:pt x="2837708" y="-32120"/>
                  <a:pt x="3116649" y="19113"/>
                  <a:pt x="3305926" y="0"/>
                </a:cubicBezTo>
                <a:cubicBezTo>
                  <a:pt x="3495203" y="-19113"/>
                  <a:pt x="3558754" y="17997"/>
                  <a:pt x="3752055" y="0"/>
                </a:cubicBezTo>
                <a:cubicBezTo>
                  <a:pt x="3945356" y="-17997"/>
                  <a:pt x="4249337" y="16245"/>
                  <a:pt x="4449845" y="0"/>
                </a:cubicBezTo>
                <a:cubicBezTo>
                  <a:pt x="4650353" y="-16245"/>
                  <a:pt x="4862408" y="36480"/>
                  <a:pt x="5147636" y="0"/>
                </a:cubicBezTo>
                <a:cubicBezTo>
                  <a:pt x="5432864" y="-36480"/>
                  <a:pt x="5534186" y="24123"/>
                  <a:pt x="5719595" y="0"/>
                </a:cubicBezTo>
                <a:cubicBezTo>
                  <a:pt x="5905004" y="-24123"/>
                  <a:pt x="6029226" y="56834"/>
                  <a:pt x="6291555" y="0"/>
                </a:cubicBezTo>
                <a:cubicBezTo>
                  <a:pt x="6348452" y="232229"/>
                  <a:pt x="6289793" y="311697"/>
                  <a:pt x="6291555" y="567232"/>
                </a:cubicBezTo>
                <a:cubicBezTo>
                  <a:pt x="6293317" y="822767"/>
                  <a:pt x="6242346" y="850205"/>
                  <a:pt x="6291555" y="1099378"/>
                </a:cubicBezTo>
                <a:cubicBezTo>
                  <a:pt x="6340764" y="1348551"/>
                  <a:pt x="6250807" y="1468651"/>
                  <a:pt x="6291555" y="1754326"/>
                </a:cubicBezTo>
                <a:cubicBezTo>
                  <a:pt x="6020684" y="1805926"/>
                  <a:pt x="5877165" y="1730795"/>
                  <a:pt x="5719595" y="1754326"/>
                </a:cubicBezTo>
                <a:cubicBezTo>
                  <a:pt x="5562025" y="1777857"/>
                  <a:pt x="5376666" y="1740313"/>
                  <a:pt x="5147636" y="1754326"/>
                </a:cubicBezTo>
                <a:cubicBezTo>
                  <a:pt x="4918606" y="1768339"/>
                  <a:pt x="4769036" y="1740783"/>
                  <a:pt x="4449845" y="1754326"/>
                </a:cubicBezTo>
                <a:cubicBezTo>
                  <a:pt x="4130654" y="1767869"/>
                  <a:pt x="4099469" y="1748338"/>
                  <a:pt x="3877886" y="1754326"/>
                </a:cubicBezTo>
                <a:cubicBezTo>
                  <a:pt x="3656303" y="1760314"/>
                  <a:pt x="3577694" y="1741484"/>
                  <a:pt x="3494673" y="1754326"/>
                </a:cubicBezTo>
                <a:cubicBezTo>
                  <a:pt x="3411652" y="1767168"/>
                  <a:pt x="3243488" y="1741110"/>
                  <a:pt x="3048544" y="1754326"/>
                </a:cubicBezTo>
                <a:cubicBezTo>
                  <a:pt x="2853600" y="1767542"/>
                  <a:pt x="2560475" y="1729165"/>
                  <a:pt x="2350754" y="1754326"/>
                </a:cubicBezTo>
                <a:cubicBezTo>
                  <a:pt x="2141033" y="1779487"/>
                  <a:pt x="1906010" y="1732667"/>
                  <a:pt x="1778794" y="1754326"/>
                </a:cubicBezTo>
                <a:cubicBezTo>
                  <a:pt x="1651578" y="1775985"/>
                  <a:pt x="1468741" y="1709963"/>
                  <a:pt x="1332666" y="1754326"/>
                </a:cubicBezTo>
                <a:cubicBezTo>
                  <a:pt x="1196591" y="1798689"/>
                  <a:pt x="1026053" y="1705374"/>
                  <a:pt x="760706" y="1754326"/>
                </a:cubicBezTo>
                <a:cubicBezTo>
                  <a:pt x="495359" y="1803278"/>
                  <a:pt x="213244" y="1678200"/>
                  <a:pt x="0" y="1754326"/>
                </a:cubicBezTo>
                <a:cubicBezTo>
                  <a:pt x="-35636" y="1568598"/>
                  <a:pt x="17839" y="1403209"/>
                  <a:pt x="0" y="1222180"/>
                </a:cubicBezTo>
                <a:cubicBezTo>
                  <a:pt x="-17839" y="1041151"/>
                  <a:pt x="57548" y="862086"/>
                  <a:pt x="0" y="619862"/>
                </a:cubicBezTo>
                <a:cubicBezTo>
                  <a:pt x="-57548" y="377638"/>
                  <a:pt x="19111" y="267872"/>
                  <a:pt x="0" y="0"/>
                </a:cubicBezTo>
                <a:close/>
              </a:path>
            </a:pathLst>
          </a:custGeom>
          <a:solidFill>
            <a:schemeClr val="bg1"/>
          </a:solid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Ljudje, domače živali in kulturne rastline so del </a:t>
            </a:r>
            <a:r>
              <a:rPr lang="sl-SI" sz="3600" b="1" dirty="0" err="1">
                <a:cs typeface="Arial" panose="020B0604020202020204" pitchFamily="34" charset="0"/>
              </a:rPr>
              <a:t>biodiverzitete</a:t>
            </a:r>
            <a:r>
              <a:rPr lang="sl-SI" sz="3600" b="1" dirty="0">
                <a:cs typeface="Arial" panose="020B0604020202020204" pitchFamily="34" charset="0"/>
              </a:rPr>
              <a:t>!</a:t>
            </a:r>
          </a:p>
        </p:txBody>
      </p:sp>
      <p:sp>
        <p:nvSpPr>
          <p:cNvPr id="76" name="Rectangle 75">
            <a:extLst>
              <a:ext uri="{FF2B5EF4-FFF2-40B4-BE49-F238E27FC236}">
                <a16:creationId xmlns:a16="http://schemas.microsoft.com/office/drawing/2014/main" id="{2F45AD2F-E100-420E-8B4F-236556FAD5CF}"/>
              </a:ext>
            </a:extLst>
          </p:cNvPr>
          <p:cNvSpPr/>
          <p:nvPr/>
        </p:nvSpPr>
        <p:spPr>
          <a:xfrm>
            <a:off x="9170817" y="4609620"/>
            <a:ext cx="3082229" cy="228250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47" name="TextBox 46">
            <a:extLst>
              <a:ext uri="{FF2B5EF4-FFF2-40B4-BE49-F238E27FC236}">
                <a16:creationId xmlns:a16="http://schemas.microsoft.com/office/drawing/2014/main" id="{4C15F886-43C0-4617-9F9A-AC0C6A2BEC31}"/>
              </a:ext>
            </a:extLst>
          </p:cNvPr>
          <p:cNvSpPr txBox="1"/>
          <p:nvPr/>
        </p:nvSpPr>
        <p:spPr>
          <a:xfrm>
            <a:off x="631593" y="5900506"/>
            <a:ext cx="11017250" cy="646331"/>
          </a:xfrm>
          <a:custGeom>
            <a:avLst/>
            <a:gdLst>
              <a:gd name="connsiteX0" fmla="*/ 0 w 11017250"/>
              <a:gd name="connsiteY0" fmla="*/ 0 h 646331"/>
              <a:gd name="connsiteX1" fmla="*/ 579855 w 11017250"/>
              <a:gd name="connsiteY1" fmla="*/ 0 h 646331"/>
              <a:gd name="connsiteX2" fmla="*/ 1049538 w 11017250"/>
              <a:gd name="connsiteY2" fmla="*/ 0 h 646331"/>
              <a:gd name="connsiteX3" fmla="*/ 1519221 w 11017250"/>
              <a:gd name="connsiteY3" fmla="*/ 0 h 646331"/>
              <a:gd name="connsiteX4" fmla="*/ 2099076 w 11017250"/>
              <a:gd name="connsiteY4" fmla="*/ 0 h 646331"/>
              <a:gd name="connsiteX5" fmla="*/ 2789104 w 11017250"/>
              <a:gd name="connsiteY5" fmla="*/ 0 h 646331"/>
              <a:gd name="connsiteX6" fmla="*/ 3479132 w 11017250"/>
              <a:gd name="connsiteY6" fmla="*/ 0 h 646331"/>
              <a:gd name="connsiteX7" fmla="*/ 4169159 w 11017250"/>
              <a:gd name="connsiteY7" fmla="*/ 0 h 646331"/>
              <a:gd name="connsiteX8" fmla="*/ 4969360 w 11017250"/>
              <a:gd name="connsiteY8" fmla="*/ 0 h 646331"/>
              <a:gd name="connsiteX9" fmla="*/ 5549215 w 11017250"/>
              <a:gd name="connsiteY9" fmla="*/ 0 h 646331"/>
              <a:gd name="connsiteX10" fmla="*/ 6239243 w 11017250"/>
              <a:gd name="connsiteY10" fmla="*/ 0 h 646331"/>
              <a:gd name="connsiteX11" fmla="*/ 6819098 w 11017250"/>
              <a:gd name="connsiteY11" fmla="*/ 0 h 646331"/>
              <a:gd name="connsiteX12" fmla="*/ 7398953 w 11017250"/>
              <a:gd name="connsiteY12" fmla="*/ 0 h 646331"/>
              <a:gd name="connsiteX13" fmla="*/ 7978808 w 11017250"/>
              <a:gd name="connsiteY13" fmla="*/ 0 h 646331"/>
              <a:gd name="connsiteX14" fmla="*/ 8228146 w 11017250"/>
              <a:gd name="connsiteY14" fmla="*/ 0 h 646331"/>
              <a:gd name="connsiteX15" fmla="*/ 8918174 w 11017250"/>
              <a:gd name="connsiteY15" fmla="*/ 0 h 646331"/>
              <a:gd name="connsiteX16" fmla="*/ 9167512 w 11017250"/>
              <a:gd name="connsiteY16" fmla="*/ 0 h 646331"/>
              <a:gd name="connsiteX17" fmla="*/ 9747367 w 11017250"/>
              <a:gd name="connsiteY17" fmla="*/ 0 h 646331"/>
              <a:gd name="connsiteX18" fmla="*/ 11017250 w 11017250"/>
              <a:gd name="connsiteY18" fmla="*/ 0 h 646331"/>
              <a:gd name="connsiteX19" fmla="*/ 11017250 w 11017250"/>
              <a:gd name="connsiteY19" fmla="*/ 336092 h 646331"/>
              <a:gd name="connsiteX20" fmla="*/ 11017250 w 11017250"/>
              <a:gd name="connsiteY20" fmla="*/ 646331 h 646331"/>
              <a:gd name="connsiteX21" fmla="*/ 10657740 w 11017250"/>
              <a:gd name="connsiteY21" fmla="*/ 646331 h 646331"/>
              <a:gd name="connsiteX22" fmla="*/ 9967712 w 11017250"/>
              <a:gd name="connsiteY22" fmla="*/ 646331 h 646331"/>
              <a:gd name="connsiteX23" fmla="*/ 9608202 w 11017250"/>
              <a:gd name="connsiteY23" fmla="*/ 646331 h 646331"/>
              <a:gd name="connsiteX24" fmla="*/ 8808001 w 11017250"/>
              <a:gd name="connsiteY24" fmla="*/ 646331 h 646331"/>
              <a:gd name="connsiteX25" fmla="*/ 8007801 w 11017250"/>
              <a:gd name="connsiteY25" fmla="*/ 646331 h 646331"/>
              <a:gd name="connsiteX26" fmla="*/ 7427946 w 11017250"/>
              <a:gd name="connsiteY26" fmla="*/ 646331 h 646331"/>
              <a:gd name="connsiteX27" fmla="*/ 6627746 w 11017250"/>
              <a:gd name="connsiteY27" fmla="*/ 646331 h 646331"/>
              <a:gd name="connsiteX28" fmla="*/ 6047890 w 11017250"/>
              <a:gd name="connsiteY28" fmla="*/ 646331 h 646331"/>
              <a:gd name="connsiteX29" fmla="*/ 5357863 w 11017250"/>
              <a:gd name="connsiteY29" fmla="*/ 646331 h 646331"/>
              <a:gd name="connsiteX30" fmla="*/ 5108525 w 11017250"/>
              <a:gd name="connsiteY30" fmla="*/ 646331 h 646331"/>
              <a:gd name="connsiteX31" fmla="*/ 4308325 w 11017250"/>
              <a:gd name="connsiteY31" fmla="*/ 646331 h 646331"/>
              <a:gd name="connsiteX32" fmla="*/ 3838642 w 11017250"/>
              <a:gd name="connsiteY32" fmla="*/ 646331 h 646331"/>
              <a:gd name="connsiteX33" fmla="*/ 3148614 w 11017250"/>
              <a:gd name="connsiteY33" fmla="*/ 646331 h 646331"/>
              <a:gd name="connsiteX34" fmla="*/ 2899276 w 11017250"/>
              <a:gd name="connsiteY34" fmla="*/ 646331 h 646331"/>
              <a:gd name="connsiteX35" fmla="*/ 2099076 w 11017250"/>
              <a:gd name="connsiteY35" fmla="*/ 646331 h 646331"/>
              <a:gd name="connsiteX36" fmla="*/ 1629393 w 11017250"/>
              <a:gd name="connsiteY36" fmla="*/ 646331 h 646331"/>
              <a:gd name="connsiteX37" fmla="*/ 1049538 w 11017250"/>
              <a:gd name="connsiteY37" fmla="*/ 646331 h 646331"/>
              <a:gd name="connsiteX38" fmla="*/ 690028 w 11017250"/>
              <a:gd name="connsiteY38" fmla="*/ 646331 h 646331"/>
              <a:gd name="connsiteX39" fmla="*/ 0 w 11017250"/>
              <a:gd name="connsiteY39" fmla="*/ 646331 h 646331"/>
              <a:gd name="connsiteX40" fmla="*/ 0 w 11017250"/>
              <a:gd name="connsiteY40" fmla="*/ 310239 h 646331"/>
              <a:gd name="connsiteX41" fmla="*/ 0 w 11017250"/>
              <a:gd name="connsiteY41"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17250" h="646331" fill="none" extrusionOk="0">
                <a:moveTo>
                  <a:pt x="0" y="0"/>
                </a:moveTo>
                <a:cubicBezTo>
                  <a:pt x="223962" y="-62312"/>
                  <a:pt x="456681" y="45641"/>
                  <a:pt x="579855" y="0"/>
                </a:cubicBezTo>
                <a:cubicBezTo>
                  <a:pt x="703030" y="-45641"/>
                  <a:pt x="908295" y="21725"/>
                  <a:pt x="1049538" y="0"/>
                </a:cubicBezTo>
                <a:cubicBezTo>
                  <a:pt x="1190781" y="-21725"/>
                  <a:pt x="1357997" y="36539"/>
                  <a:pt x="1519221" y="0"/>
                </a:cubicBezTo>
                <a:cubicBezTo>
                  <a:pt x="1680445" y="-36539"/>
                  <a:pt x="1941617" y="56970"/>
                  <a:pt x="2099076" y="0"/>
                </a:cubicBezTo>
                <a:cubicBezTo>
                  <a:pt x="2256536" y="-56970"/>
                  <a:pt x="2483926" y="50045"/>
                  <a:pt x="2789104" y="0"/>
                </a:cubicBezTo>
                <a:cubicBezTo>
                  <a:pt x="3094282" y="-50045"/>
                  <a:pt x="3209209" y="5287"/>
                  <a:pt x="3479132" y="0"/>
                </a:cubicBezTo>
                <a:cubicBezTo>
                  <a:pt x="3749055" y="-5287"/>
                  <a:pt x="3953214" y="75305"/>
                  <a:pt x="4169159" y="0"/>
                </a:cubicBezTo>
                <a:cubicBezTo>
                  <a:pt x="4385104" y="-75305"/>
                  <a:pt x="4637516" y="15901"/>
                  <a:pt x="4969360" y="0"/>
                </a:cubicBezTo>
                <a:cubicBezTo>
                  <a:pt x="5301204" y="-15901"/>
                  <a:pt x="5290622" y="21696"/>
                  <a:pt x="5549215" y="0"/>
                </a:cubicBezTo>
                <a:cubicBezTo>
                  <a:pt x="5807809" y="-21696"/>
                  <a:pt x="6095603" y="11893"/>
                  <a:pt x="6239243" y="0"/>
                </a:cubicBezTo>
                <a:cubicBezTo>
                  <a:pt x="6382883" y="-11893"/>
                  <a:pt x="6537038" y="31938"/>
                  <a:pt x="6819098" y="0"/>
                </a:cubicBezTo>
                <a:cubicBezTo>
                  <a:pt x="7101159" y="-31938"/>
                  <a:pt x="7141272" y="65160"/>
                  <a:pt x="7398953" y="0"/>
                </a:cubicBezTo>
                <a:cubicBezTo>
                  <a:pt x="7656635" y="-65160"/>
                  <a:pt x="7848718" y="47442"/>
                  <a:pt x="7978808" y="0"/>
                </a:cubicBezTo>
                <a:cubicBezTo>
                  <a:pt x="8108898" y="-47442"/>
                  <a:pt x="8141219" y="2871"/>
                  <a:pt x="8228146" y="0"/>
                </a:cubicBezTo>
                <a:cubicBezTo>
                  <a:pt x="8315073" y="-2871"/>
                  <a:pt x="8605729" y="76035"/>
                  <a:pt x="8918174" y="0"/>
                </a:cubicBezTo>
                <a:cubicBezTo>
                  <a:pt x="9230619" y="-76035"/>
                  <a:pt x="9100185" y="20407"/>
                  <a:pt x="9167512" y="0"/>
                </a:cubicBezTo>
                <a:cubicBezTo>
                  <a:pt x="9234839" y="-20407"/>
                  <a:pt x="9492295" y="5418"/>
                  <a:pt x="9747367" y="0"/>
                </a:cubicBezTo>
                <a:cubicBezTo>
                  <a:pt x="10002440" y="-5418"/>
                  <a:pt x="10546297" y="68824"/>
                  <a:pt x="11017250" y="0"/>
                </a:cubicBezTo>
                <a:cubicBezTo>
                  <a:pt x="11025077" y="160074"/>
                  <a:pt x="11001389" y="222842"/>
                  <a:pt x="11017250" y="336092"/>
                </a:cubicBezTo>
                <a:cubicBezTo>
                  <a:pt x="11033111" y="449342"/>
                  <a:pt x="11009623" y="521813"/>
                  <a:pt x="11017250" y="646331"/>
                </a:cubicBezTo>
                <a:cubicBezTo>
                  <a:pt x="10846234" y="664394"/>
                  <a:pt x="10753022" y="626639"/>
                  <a:pt x="10657740" y="646331"/>
                </a:cubicBezTo>
                <a:cubicBezTo>
                  <a:pt x="10562458" y="666023"/>
                  <a:pt x="10185021" y="630533"/>
                  <a:pt x="9967712" y="646331"/>
                </a:cubicBezTo>
                <a:cubicBezTo>
                  <a:pt x="9750403" y="662129"/>
                  <a:pt x="9752406" y="609665"/>
                  <a:pt x="9608202" y="646331"/>
                </a:cubicBezTo>
                <a:cubicBezTo>
                  <a:pt x="9463998" y="682997"/>
                  <a:pt x="9147680" y="565214"/>
                  <a:pt x="8808001" y="646331"/>
                </a:cubicBezTo>
                <a:cubicBezTo>
                  <a:pt x="8468322" y="727448"/>
                  <a:pt x="8289361" y="608813"/>
                  <a:pt x="8007801" y="646331"/>
                </a:cubicBezTo>
                <a:cubicBezTo>
                  <a:pt x="7726241" y="683849"/>
                  <a:pt x="7652486" y="630397"/>
                  <a:pt x="7427946" y="646331"/>
                </a:cubicBezTo>
                <a:cubicBezTo>
                  <a:pt x="7203407" y="662265"/>
                  <a:pt x="6797034" y="634145"/>
                  <a:pt x="6627746" y="646331"/>
                </a:cubicBezTo>
                <a:cubicBezTo>
                  <a:pt x="6458458" y="658517"/>
                  <a:pt x="6228404" y="633889"/>
                  <a:pt x="6047890" y="646331"/>
                </a:cubicBezTo>
                <a:cubicBezTo>
                  <a:pt x="5867376" y="658773"/>
                  <a:pt x="5605419" y="599258"/>
                  <a:pt x="5357863" y="646331"/>
                </a:cubicBezTo>
                <a:cubicBezTo>
                  <a:pt x="5110307" y="693404"/>
                  <a:pt x="5163385" y="627910"/>
                  <a:pt x="5108525" y="646331"/>
                </a:cubicBezTo>
                <a:cubicBezTo>
                  <a:pt x="5053665" y="664752"/>
                  <a:pt x="4487485" y="622192"/>
                  <a:pt x="4308325" y="646331"/>
                </a:cubicBezTo>
                <a:cubicBezTo>
                  <a:pt x="4129165" y="670470"/>
                  <a:pt x="4017557" y="605278"/>
                  <a:pt x="3838642" y="646331"/>
                </a:cubicBezTo>
                <a:cubicBezTo>
                  <a:pt x="3659727" y="687384"/>
                  <a:pt x="3374088" y="623904"/>
                  <a:pt x="3148614" y="646331"/>
                </a:cubicBezTo>
                <a:cubicBezTo>
                  <a:pt x="2923140" y="668758"/>
                  <a:pt x="3008249" y="630163"/>
                  <a:pt x="2899276" y="646331"/>
                </a:cubicBezTo>
                <a:cubicBezTo>
                  <a:pt x="2790303" y="662499"/>
                  <a:pt x="2442007" y="645771"/>
                  <a:pt x="2099076" y="646331"/>
                </a:cubicBezTo>
                <a:cubicBezTo>
                  <a:pt x="1756145" y="646891"/>
                  <a:pt x="1837492" y="626964"/>
                  <a:pt x="1629393" y="646331"/>
                </a:cubicBezTo>
                <a:cubicBezTo>
                  <a:pt x="1421294" y="665698"/>
                  <a:pt x="1270145" y="603573"/>
                  <a:pt x="1049538" y="646331"/>
                </a:cubicBezTo>
                <a:cubicBezTo>
                  <a:pt x="828931" y="689089"/>
                  <a:pt x="806325" y="614407"/>
                  <a:pt x="690028" y="646331"/>
                </a:cubicBezTo>
                <a:cubicBezTo>
                  <a:pt x="573731" y="678255"/>
                  <a:pt x="268156" y="630773"/>
                  <a:pt x="0" y="646331"/>
                </a:cubicBezTo>
                <a:cubicBezTo>
                  <a:pt x="-27664" y="547518"/>
                  <a:pt x="35570" y="405954"/>
                  <a:pt x="0" y="310239"/>
                </a:cubicBezTo>
                <a:cubicBezTo>
                  <a:pt x="-35570" y="214524"/>
                  <a:pt x="12270" y="151096"/>
                  <a:pt x="0" y="0"/>
                </a:cubicBezTo>
                <a:close/>
              </a:path>
              <a:path w="11017250" h="646331" stroke="0" extrusionOk="0">
                <a:moveTo>
                  <a:pt x="0" y="0"/>
                </a:moveTo>
                <a:cubicBezTo>
                  <a:pt x="120837" y="-12281"/>
                  <a:pt x="276592" y="51008"/>
                  <a:pt x="469683" y="0"/>
                </a:cubicBezTo>
                <a:cubicBezTo>
                  <a:pt x="662774" y="-51008"/>
                  <a:pt x="663199" y="738"/>
                  <a:pt x="719021" y="0"/>
                </a:cubicBezTo>
                <a:cubicBezTo>
                  <a:pt x="774843" y="-738"/>
                  <a:pt x="1205585" y="31901"/>
                  <a:pt x="1519221" y="0"/>
                </a:cubicBezTo>
                <a:cubicBezTo>
                  <a:pt x="1832857" y="-31901"/>
                  <a:pt x="1887754" y="37403"/>
                  <a:pt x="1988904" y="0"/>
                </a:cubicBezTo>
                <a:cubicBezTo>
                  <a:pt x="2090054" y="-37403"/>
                  <a:pt x="2317476" y="26914"/>
                  <a:pt x="2458586" y="0"/>
                </a:cubicBezTo>
                <a:cubicBezTo>
                  <a:pt x="2599696" y="-26914"/>
                  <a:pt x="3013386" y="67845"/>
                  <a:pt x="3258787" y="0"/>
                </a:cubicBezTo>
                <a:cubicBezTo>
                  <a:pt x="3504188" y="-67845"/>
                  <a:pt x="3452213" y="33661"/>
                  <a:pt x="3618297" y="0"/>
                </a:cubicBezTo>
                <a:cubicBezTo>
                  <a:pt x="3784381" y="-33661"/>
                  <a:pt x="4233800" y="20919"/>
                  <a:pt x="4418497" y="0"/>
                </a:cubicBezTo>
                <a:cubicBezTo>
                  <a:pt x="4603194" y="-20919"/>
                  <a:pt x="4829862" y="8437"/>
                  <a:pt x="5218697" y="0"/>
                </a:cubicBezTo>
                <a:cubicBezTo>
                  <a:pt x="5607532" y="-8437"/>
                  <a:pt x="5618985" y="37440"/>
                  <a:pt x="5798553" y="0"/>
                </a:cubicBezTo>
                <a:cubicBezTo>
                  <a:pt x="5978121" y="-37440"/>
                  <a:pt x="6393878" y="48981"/>
                  <a:pt x="6598753" y="0"/>
                </a:cubicBezTo>
                <a:cubicBezTo>
                  <a:pt x="6803628" y="-48981"/>
                  <a:pt x="6869327" y="4992"/>
                  <a:pt x="7068436" y="0"/>
                </a:cubicBezTo>
                <a:cubicBezTo>
                  <a:pt x="7267545" y="-4992"/>
                  <a:pt x="7397398" y="6686"/>
                  <a:pt x="7538118" y="0"/>
                </a:cubicBezTo>
                <a:cubicBezTo>
                  <a:pt x="7678838" y="-6686"/>
                  <a:pt x="7904415" y="36540"/>
                  <a:pt x="8228146" y="0"/>
                </a:cubicBezTo>
                <a:cubicBezTo>
                  <a:pt x="8551877" y="-36540"/>
                  <a:pt x="8502374" y="17505"/>
                  <a:pt x="8697829" y="0"/>
                </a:cubicBezTo>
                <a:cubicBezTo>
                  <a:pt x="8893284" y="-17505"/>
                  <a:pt x="9203913" y="57765"/>
                  <a:pt x="9498029" y="0"/>
                </a:cubicBezTo>
                <a:cubicBezTo>
                  <a:pt x="9792145" y="-57765"/>
                  <a:pt x="10121480" y="10144"/>
                  <a:pt x="10298229" y="0"/>
                </a:cubicBezTo>
                <a:cubicBezTo>
                  <a:pt x="10474978" y="-10144"/>
                  <a:pt x="10757363" y="10582"/>
                  <a:pt x="11017250" y="0"/>
                </a:cubicBezTo>
                <a:cubicBezTo>
                  <a:pt x="11030727" y="109765"/>
                  <a:pt x="10994946" y="190637"/>
                  <a:pt x="11017250" y="316702"/>
                </a:cubicBezTo>
                <a:cubicBezTo>
                  <a:pt x="11039554" y="442767"/>
                  <a:pt x="10985918" y="553801"/>
                  <a:pt x="11017250" y="646331"/>
                </a:cubicBezTo>
                <a:cubicBezTo>
                  <a:pt x="10842133" y="687286"/>
                  <a:pt x="10825819" y="633434"/>
                  <a:pt x="10657740" y="646331"/>
                </a:cubicBezTo>
                <a:cubicBezTo>
                  <a:pt x="10489661" y="659228"/>
                  <a:pt x="10327801" y="641910"/>
                  <a:pt x="10077884" y="646331"/>
                </a:cubicBezTo>
                <a:cubicBezTo>
                  <a:pt x="9827967" y="650752"/>
                  <a:pt x="9856880" y="641904"/>
                  <a:pt x="9718374" y="646331"/>
                </a:cubicBezTo>
                <a:cubicBezTo>
                  <a:pt x="9579868" y="650758"/>
                  <a:pt x="9420440" y="631414"/>
                  <a:pt x="9138519" y="646331"/>
                </a:cubicBezTo>
                <a:cubicBezTo>
                  <a:pt x="8856598" y="661248"/>
                  <a:pt x="8979933" y="640987"/>
                  <a:pt x="8889181" y="646331"/>
                </a:cubicBezTo>
                <a:cubicBezTo>
                  <a:pt x="8798429" y="651675"/>
                  <a:pt x="8716869" y="642061"/>
                  <a:pt x="8639843" y="646331"/>
                </a:cubicBezTo>
                <a:cubicBezTo>
                  <a:pt x="8562817" y="650601"/>
                  <a:pt x="8314924" y="595571"/>
                  <a:pt x="8059988" y="646331"/>
                </a:cubicBezTo>
                <a:cubicBezTo>
                  <a:pt x="7805053" y="697091"/>
                  <a:pt x="7848289" y="625300"/>
                  <a:pt x="7700478" y="646331"/>
                </a:cubicBezTo>
                <a:cubicBezTo>
                  <a:pt x="7552667" y="667362"/>
                  <a:pt x="7186333" y="626979"/>
                  <a:pt x="7010450" y="646331"/>
                </a:cubicBezTo>
                <a:cubicBezTo>
                  <a:pt x="6834567" y="665683"/>
                  <a:pt x="6740665" y="611470"/>
                  <a:pt x="6650940" y="646331"/>
                </a:cubicBezTo>
                <a:cubicBezTo>
                  <a:pt x="6561215" y="681192"/>
                  <a:pt x="6134096" y="635952"/>
                  <a:pt x="5960912" y="646331"/>
                </a:cubicBezTo>
                <a:cubicBezTo>
                  <a:pt x="5787728" y="656710"/>
                  <a:pt x="5762819" y="626140"/>
                  <a:pt x="5711574" y="646331"/>
                </a:cubicBezTo>
                <a:cubicBezTo>
                  <a:pt x="5660329" y="666522"/>
                  <a:pt x="5175662" y="616093"/>
                  <a:pt x="5021547" y="646331"/>
                </a:cubicBezTo>
                <a:cubicBezTo>
                  <a:pt x="4867432" y="676569"/>
                  <a:pt x="4741256" y="604925"/>
                  <a:pt x="4662036" y="646331"/>
                </a:cubicBezTo>
                <a:cubicBezTo>
                  <a:pt x="4582816" y="687737"/>
                  <a:pt x="4464692" y="645381"/>
                  <a:pt x="4412699" y="646331"/>
                </a:cubicBezTo>
                <a:cubicBezTo>
                  <a:pt x="4360706" y="647281"/>
                  <a:pt x="4188572" y="629312"/>
                  <a:pt x="4053188" y="646331"/>
                </a:cubicBezTo>
                <a:cubicBezTo>
                  <a:pt x="3917804" y="663350"/>
                  <a:pt x="3647635" y="603690"/>
                  <a:pt x="3363161" y="646331"/>
                </a:cubicBezTo>
                <a:cubicBezTo>
                  <a:pt x="3078687" y="688972"/>
                  <a:pt x="3151382" y="609786"/>
                  <a:pt x="3003650" y="646331"/>
                </a:cubicBezTo>
                <a:cubicBezTo>
                  <a:pt x="2855918" y="682876"/>
                  <a:pt x="2816970" y="629099"/>
                  <a:pt x="2754313" y="646331"/>
                </a:cubicBezTo>
                <a:cubicBezTo>
                  <a:pt x="2691656" y="663563"/>
                  <a:pt x="2513187" y="635782"/>
                  <a:pt x="2394802" y="646331"/>
                </a:cubicBezTo>
                <a:cubicBezTo>
                  <a:pt x="2276417" y="656880"/>
                  <a:pt x="2103652" y="611122"/>
                  <a:pt x="1925119" y="646331"/>
                </a:cubicBezTo>
                <a:cubicBezTo>
                  <a:pt x="1746586" y="681540"/>
                  <a:pt x="1537524" y="592518"/>
                  <a:pt x="1345264" y="646331"/>
                </a:cubicBezTo>
                <a:cubicBezTo>
                  <a:pt x="1153004" y="700144"/>
                  <a:pt x="1075387" y="625564"/>
                  <a:pt x="985754" y="646331"/>
                </a:cubicBezTo>
                <a:cubicBezTo>
                  <a:pt x="896121" y="667098"/>
                  <a:pt x="476875" y="538686"/>
                  <a:pt x="0" y="646331"/>
                </a:cubicBezTo>
                <a:cubicBezTo>
                  <a:pt x="-6629" y="534848"/>
                  <a:pt x="27892" y="395681"/>
                  <a:pt x="0" y="323166"/>
                </a:cubicBezTo>
                <a:cubicBezTo>
                  <a:pt x="-27892" y="250652"/>
                  <a:pt x="32503" y="160444"/>
                  <a:pt x="0" y="0"/>
                </a:cubicBezTo>
                <a:close/>
              </a:path>
            </a:pathLst>
          </a:custGeom>
          <a:solidFill>
            <a:schemeClr val="bg1"/>
          </a:solid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err="1">
                <a:cs typeface="Arial" panose="020B0604020202020204" pitchFamily="34" charset="0"/>
              </a:rPr>
              <a:t>Biodiverziteta</a:t>
            </a:r>
            <a:r>
              <a:rPr lang="sl-SI" sz="3600" b="1" dirty="0">
                <a:cs typeface="Arial" panose="020B0604020202020204" pitchFamily="34" charset="0"/>
              </a:rPr>
              <a:t> je več kot samo različne vrste!</a:t>
            </a:r>
          </a:p>
        </p:txBody>
      </p:sp>
      <p:sp>
        <p:nvSpPr>
          <p:cNvPr id="77" name="TextBox 76">
            <a:extLst>
              <a:ext uri="{FF2B5EF4-FFF2-40B4-BE49-F238E27FC236}">
                <a16:creationId xmlns:a16="http://schemas.microsoft.com/office/drawing/2014/main" id="{2E7F286B-651E-48EA-8721-D484B5555987}"/>
              </a:ext>
            </a:extLst>
          </p:cNvPr>
          <p:cNvSpPr txBox="1"/>
          <p:nvPr/>
        </p:nvSpPr>
        <p:spPr>
          <a:xfrm>
            <a:off x="6170679" y="3433640"/>
            <a:ext cx="2971200" cy="892552"/>
          </a:xfrm>
          <a:prstGeom prst="rect">
            <a:avLst/>
          </a:prstGeom>
          <a:noFill/>
          <a:scene3d>
            <a:camera prst="orthographicFront"/>
            <a:lightRig rig="threePt" dir="t"/>
          </a:scene3d>
          <a:sp3d>
            <a:bevelT/>
          </a:sp3d>
        </p:spPr>
        <p:txBody>
          <a:bodyPr wrap="square" rtlCol="0">
            <a:spAutoFit/>
          </a:bodyPr>
          <a:lstStyle/>
          <a:p>
            <a:pPr algn="ctr"/>
            <a:r>
              <a:rPr lang="sl-SI" sz="2600" b="1" dirty="0">
                <a:cs typeface="Arial" panose="020B0604020202020204" pitchFamily="34" charset="0"/>
              </a:rPr>
              <a:t>Vrste se med sabo dobro ločijo!</a:t>
            </a:r>
          </a:p>
        </p:txBody>
      </p:sp>
    </p:spTree>
    <p:extLst>
      <p:ext uri="{BB962C8B-B14F-4D97-AF65-F5344CB8AC3E}">
        <p14:creationId xmlns:p14="http://schemas.microsoft.com/office/powerpoint/2010/main" val="241105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100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1000"/>
                                        <p:tgtEl>
                                          <p:spTgt spid="50"/>
                                        </p:tgtEl>
                                      </p:cBhvr>
                                    </p:animEffect>
                                  </p:childTnLst>
                                </p:cTn>
                              </p:par>
                              <p:par>
                                <p:cTn id="21" presetID="10" presetClass="exit" presetSubtype="0" fill="hold" grpId="1" nodeType="withEffect">
                                  <p:stCondLst>
                                    <p:cond delay="0"/>
                                  </p:stCondLst>
                                  <p:childTnLst>
                                    <p:animEffect transition="out" filter="fade">
                                      <p:cBhvr>
                                        <p:cTn id="22" dur="500"/>
                                        <p:tgtEl>
                                          <p:spTgt spid="49"/>
                                        </p:tgtEl>
                                      </p:cBhvr>
                                    </p:animEffect>
                                    <p:set>
                                      <p:cBhvr>
                                        <p:cTn id="23" dur="1" fill="hold">
                                          <p:stCondLst>
                                            <p:cond delay="499"/>
                                          </p:stCondLst>
                                        </p:cTn>
                                        <p:tgtEl>
                                          <p:spTgt spid="49"/>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0"/>
                                        </p:tgtEl>
                                      </p:cBhvr>
                                    </p:animEffect>
                                    <p:set>
                                      <p:cBhvr>
                                        <p:cTn id="37" dur="1" fill="hold">
                                          <p:stCondLst>
                                            <p:cond delay="499"/>
                                          </p:stCondLst>
                                        </p:cTn>
                                        <p:tgtEl>
                                          <p:spTgt spid="50"/>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67"/>
                                        </p:tgtEl>
                                      </p:cBhvr>
                                    </p:animEffect>
                                    <p:set>
                                      <p:cBhvr>
                                        <p:cTn id="40" dur="1" fill="hold">
                                          <p:stCondLst>
                                            <p:cond delay="499"/>
                                          </p:stCondLst>
                                        </p:cTn>
                                        <p:tgtEl>
                                          <p:spTgt spid="6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6"/>
                                        </p:tgtEl>
                                      </p:cBhvr>
                                    </p:animEffect>
                                    <p:set>
                                      <p:cBhvr>
                                        <p:cTn id="43" dur="1" fill="hold">
                                          <p:stCondLst>
                                            <p:cond delay="499"/>
                                          </p:stCondLst>
                                        </p:cTn>
                                        <p:tgtEl>
                                          <p:spTgt spid="66"/>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500"/>
                                        <p:tgtEl>
                                          <p:spTgt spid="7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51"/>
                                        </p:tgtEl>
                                      </p:cBhvr>
                                    </p:animEffect>
                                    <p:set>
                                      <p:cBhvr>
                                        <p:cTn id="63" dur="1" fill="hold">
                                          <p:stCondLst>
                                            <p:cond delay="499"/>
                                          </p:stCondLst>
                                        </p:cTn>
                                        <p:tgtEl>
                                          <p:spTgt spid="5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68"/>
                                        </p:tgtEl>
                                      </p:cBhvr>
                                    </p:animEffect>
                                    <p:set>
                                      <p:cBhvr>
                                        <p:cTn id="66" dur="1" fill="hold">
                                          <p:stCondLst>
                                            <p:cond delay="499"/>
                                          </p:stCondLst>
                                        </p:cTn>
                                        <p:tgtEl>
                                          <p:spTgt spid="6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69"/>
                                        </p:tgtEl>
                                      </p:cBhvr>
                                    </p:animEffect>
                                    <p:set>
                                      <p:cBhvr>
                                        <p:cTn id="69" dur="1" fill="hold">
                                          <p:stCondLst>
                                            <p:cond delay="499"/>
                                          </p:stCondLst>
                                        </p:cTn>
                                        <p:tgtEl>
                                          <p:spTgt spid="69"/>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1000"/>
                                        <p:tgtEl>
                                          <p:spTgt spid="5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500"/>
                                        <p:tgtEl>
                                          <p:spTgt spid="7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fade">
                                      <p:cBhvr>
                                        <p:cTn id="78" dur="500"/>
                                        <p:tgtEl>
                                          <p:spTgt spid="7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500"/>
                                        <p:tgtEl>
                                          <p:spTgt spid="7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52"/>
                                        </p:tgtEl>
                                      </p:cBhvr>
                                    </p:animEffect>
                                    <p:set>
                                      <p:cBhvr>
                                        <p:cTn id="86" dur="1" fill="hold">
                                          <p:stCondLst>
                                            <p:cond delay="499"/>
                                          </p:stCondLst>
                                        </p:cTn>
                                        <p:tgtEl>
                                          <p:spTgt spid="5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70"/>
                                        </p:tgtEl>
                                      </p:cBhvr>
                                    </p:animEffect>
                                    <p:set>
                                      <p:cBhvr>
                                        <p:cTn id="89" dur="1" fill="hold">
                                          <p:stCondLst>
                                            <p:cond delay="499"/>
                                          </p:stCondLst>
                                        </p:cTn>
                                        <p:tgtEl>
                                          <p:spTgt spid="70"/>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71"/>
                                        </p:tgtEl>
                                      </p:cBhvr>
                                    </p:animEffect>
                                    <p:set>
                                      <p:cBhvr>
                                        <p:cTn id="92" dur="1" fill="hold">
                                          <p:stCondLst>
                                            <p:cond delay="499"/>
                                          </p:stCondLst>
                                        </p:cTn>
                                        <p:tgtEl>
                                          <p:spTgt spid="71"/>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1000"/>
                                        <p:tgtEl>
                                          <p:spTgt spid="5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fade">
                                      <p:cBhvr>
                                        <p:cTn id="98" dur="500"/>
                                        <p:tgtEl>
                                          <p:spTgt spid="7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500"/>
                                        <p:tgtEl>
                                          <p:spTgt spid="7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fade">
                                      <p:cBhvr>
                                        <p:cTn id="106" dur="1000"/>
                                        <p:tgtEl>
                                          <p:spTgt spid="47"/>
                                        </p:tgtEl>
                                      </p:cBhvr>
                                    </p:animEffect>
                                  </p:childTnLst>
                                </p:cTn>
                              </p:par>
                              <p:par>
                                <p:cTn id="107" presetID="10" presetClass="exit" presetSubtype="0" fill="hold" grpId="1" nodeType="withEffect">
                                  <p:stCondLst>
                                    <p:cond delay="0"/>
                                  </p:stCondLst>
                                  <p:childTnLst>
                                    <p:animEffect transition="out" filter="fade">
                                      <p:cBhvr>
                                        <p:cTn id="108" dur="500"/>
                                        <p:tgtEl>
                                          <p:spTgt spid="53"/>
                                        </p:tgtEl>
                                      </p:cBhvr>
                                    </p:animEffect>
                                    <p:set>
                                      <p:cBhvr>
                                        <p:cTn id="109" dur="1" fill="hold">
                                          <p:stCondLst>
                                            <p:cond delay="499"/>
                                          </p:stCondLst>
                                        </p:cTn>
                                        <p:tgtEl>
                                          <p:spTgt spid="53"/>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76"/>
                                        </p:tgtEl>
                                      </p:cBhvr>
                                    </p:animEffect>
                                    <p:set>
                                      <p:cBhvr>
                                        <p:cTn id="112" dur="1" fill="hold">
                                          <p:stCondLst>
                                            <p:cond delay="499"/>
                                          </p:stCondLst>
                                        </p:cTn>
                                        <p:tgtEl>
                                          <p:spTgt spid="76"/>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74"/>
                                        </p:tgtEl>
                                      </p:cBhvr>
                                    </p:animEffect>
                                    <p:set>
                                      <p:cBhvr>
                                        <p:cTn id="115" dur="1" fill="hold">
                                          <p:stCondLst>
                                            <p:cond delay="499"/>
                                          </p:stCondLst>
                                        </p:cTn>
                                        <p:tgtEl>
                                          <p:spTgt spid="74"/>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73"/>
                                        </p:tgtEl>
                                      </p:cBhvr>
                                    </p:animEffect>
                                    <p:set>
                                      <p:cBhvr>
                                        <p:cTn id="118" dur="1" fill="hold">
                                          <p:stCondLst>
                                            <p:cond delay="499"/>
                                          </p:stCondLst>
                                        </p:cTn>
                                        <p:tgtEl>
                                          <p:spTgt spid="7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72"/>
                                        </p:tgtEl>
                                      </p:cBhvr>
                                    </p:animEffect>
                                    <p:set>
                                      <p:cBhvr>
                                        <p:cTn id="121" dur="1" fill="hold">
                                          <p:stCondLst>
                                            <p:cond delay="499"/>
                                          </p:stCondLst>
                                        </p:cTn>
                                        <p:tgtEl>
                                          <p:spTgt spid="72"/>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75"/>
                                        </p:tgtEl>
                                      </p:cBhvr>
                                    </p:animEffect>
                                    <p:set>
                                      <p:cBhvr>
                                        <p:cTn id="124"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49" grpId="0"/>
      <p:bldP spid="49" grpId="1"/>
      <p:bldP spid="66" grpId="0" animBg="1"/>
      <p:bldP spid="66" grpId="1" animBg="1"/>
      <p:bldP spid="67" grpId="0" animBg="1"/>
      <p:bldP spid="67" grpId="1" animBg="1"/>
      <p:bldP spid="50" grpId="0" animBg="1"/>
      <p:bldP spid="50" grpId="1" animBg="1"/>
      <p:bldP spid="68" grpId="0" animBg="1"/>
      <p:bldP spid="68" grpId="1" animBg="1"/>
      <p:bldP spid="69" grpId="0" animBg="1"/>
      <p:bldP spid="69" grpId="1" animBg="1"/>
      <p:bldP spid="51" grpId="0" animBg="1"/>
      <p:bldP spid="51"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52" grpId="0" animBg="1"/>
      <p:bldP spid="52" grpId="1" animBg="1"/>
      <p:bldP spid="75" grpId="0" animBg="1"/>
      <p:bldP spid="75" grpId="1" animBg="1"/>
      <p:bldP spid="53" grpId="0" animBg="1"/>
      <p:bldP spid="53" grpId="1" animBg="1"/>
      <p:bldP spid="76" grpId="0" animBg="1"/>
      <p:bldP spid="76" grpId="1" animBg="1"/>
      <p:bldP spid="47" grpId="0" animBg="1"/>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5" name="Picture 4" descr="A close up of a pond&#10;&#10;Description automatically generated">
            <a:extLst>
              <a:ext uri="{FF2B5EF4-FFF2-40B4-BE49-F238E27FC236}">
                <a16:creationId xmlns:a16="http://schemas.microsoft.com/office/drawing/2014/main" id="{EEFF963F-B47F-480E-911A-BF325AD1A3D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29069" y="1002108"/>
            <a:ext cx="10410469" cy="5855890"/>
          </a:xfrm>
          <a:prstGeom prst="rect">
            <a:avLst/>
          </a:prstGeom>
        </p:spPr>
      </p:pic>
      <p:sp>
        <p:nvSpPr>
          <p:cNvPr id="11" name="TextBox 10">
            <a:extLst>
              <a:ext uri="{FF2B5EF4-FFF2-40B4-BE49-F238E27FC236}">
                <a16:creationId xmlns:a16="http://schemas.microsoft.com/office/drawing/2014/main" id="{BD165C33-1008-437A-B3AD-2988A87FE40D}"/>
              </a:ext>
            </a:extLst>
          </p:cNvPr>
          <p:cNvSpPr txBox="1"/>
          <p:nvPr/>
        </p:nvSpPr>
        <p:spPr>
          <a:xfrm>
            <a:off x="3506829" y="159724"/>
            <a:ext cx="5178341" cy="646331"/>
          </a:xfrm>
          <a:custGeom>
            <a:avLst/>
            <a:gdLst>
              <a:gd name="connsiteX0" fmla="*/ 0 w 5178341"/>
              <a:gd name="connsiteY0" fmla="*/ 0 h 646331"/>
              <a:gd name="connsiteX1" fmla="*/ 678938 w 5178341"/>
              <a:gd name="connsiteY1" fmla="*/ 0 h 646331"/>
              <a:gd name="connsiteX2" fmla="*/ 1306093 w 5178341"/>
              <a:gd name="connsiteY2" fmla="*/ 0 h 646331"/>
              <a:gd name="connsiteX3" fmla="*/ 1881464 w 5178341"/>
              <a:gd name="connsiteY3" fmla="*/ 0 h 646331"/>
              <a:gd name="connsiteX4" fmla="*/ 2456835 w 5178341"/>
              <a:gd name="connsiteY4" fmla="*/ 0 h 646331"/>
              <a:gd name="connsiteX5" fmla="*/ 3135773 w 5178341"/>
              <a:gd name="connsiteY5" fmla="*/ 0 h 646331"/>
              <a:gd name="connsiteX6" fmla="*/ 3762928 w 5178341"/>
              <a:gd name="connsiteY6" fmla="*/ 0 h 646331"/>
              <a:gd name="connsiteX7" fmla="*/ 4182949 w 5178341"/>
              <a:gd name="connsiteY7" fmla="*/ 0 h 646331"/>
              <a:gd name="connsiteX8" fmla="*/ 5178341 w 5178341"/>
              <a:gd name="connsiteY8" fmla="*/ 0 h 646331"/>
              <a:gd name="connsiteX9" fmla="*/ 5178341 w 5178341"/>
              <a:gd name="connsiteY9" fmla="*/ 336092 h 646331"/>
              <a:gd name="connsiteX10" fmla="*/ 5178341 w 5178341"/>
              <a:gd name="connsiteY10" fmla="*/ 646331 h 646331"/>
              <a:gd name="connsiteX11" fmla="*/ 4706537 w 5178341"/>
              <a:gd name="connsiteY11" fmla="*/ 646331 h 646331"/>
              <a:gd name="connsiteX12" fmla="*/ 4027599 w 5178341"/>
              <a:gd name="connsiteY12" fmla="*/ 646331 h 646331"/>
              <a:gd name="connsiteX13" fmla="*/ 3504011 w 5178341"/>
              <a:gd name="connsiteY13" fmla="*/ 646331 h 646331"/>
              <a:gd name="connsiteX14" fmla="*/ 2825073 w 5178341"/>
              <a:gd name="connsiteY14" fmla="*/ 646331 h 646331"/>
              <a:gd name="connsiteX15" fmla="*/ 2353268 w 5178341"/>
              <a:gd name="connsiteY15" fmla="*/ 646331 h 646331"/>
              <a:gd name="connsiteX16" fmla="*/ 1933247 w 5178341"/>
              <a:gd name="connsiteY16" fmla="*/ 646331 h 646331"/>
              <a:gd name="connsiteX17" fmla="*/ 1513226 w 5178341"/>
              <a:gd name="connsiteY17" fmla="*/ 646331 h 646331"/>
              <a:gd name="connsiteX18" fmla="*/ 886072 w 5178341"/>
              <a:gd name="connsiteY18" fmla="*/ 646331 h 646331"/>
              <a:gd name="connsiteX19" fmla="*/ 0 w 5178341"/>
              <a:gd name="connsiteY19" fmla="*/ 646331 h 646331"/>
              <a:gd name="connsiteX20" fmla="*/ 0 w 5178341"/>
              <a:gd name="connsiteY20" fmla="*/ 323166 h 646331"/>
              <a:gd name="connsiteX21" fmla="*/ 0 w 5178341"/>
              <a:gd name="connsiteY21"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78341" h="646331" fill="none" extrusionOk="0">
                <a:moveTo>
                  <a:pt x="0" y="0"/>
                </a:moveTo>
                <a:cubicBezTo>
                  <a:pt x="261809" y="-51733"/>
                  <a:pt x="487628" y="62200"/>
                  <a:pt x="678938" y="0"/>
                </a:cubicBezTo>
                <a:cubicBezTo>
                  <a:pt x="870248" y="-62200"/>
                  <a:pt x="1108295" y="2809"/>
                  <a:pt x="1306093" y="0"/>
                </a:cubicBezTo>
                <a:cubicBezTo>
                  <a:pt x="1503892" y="-2809"/>
                  <a:pt x="1600851" y="38980"/>
                  <a:pt x="1881464" y="0"/>
                </a:cubicBezTo>
                <a:cubicBezTo>
                  <a:pt x="2162077" y="-38980"/>
                  <a:pt x="2205768" y="65520"/>
                  <a:pt x="2456835" y="0"/>
                </a:cubicBezTo>
                <a:cubicBezTo>
                  <a:pt x="2707902" y="-65520"/>
                  <a:pt x="2867592" y="39932"/>
                  <a:pt x="3135773" y="0"/>
                </a:cubicBezTo>
                <a:cubicBezTo>
                  <a:pt x="3403954" y="-39932"/>
                  <a:pt x="3529567" y="2255"/>
                  <a:pt x="3762928" y="0"/>
                </a:cubicBezTo>
                <a:cubicBezTo>
                  <a:pt x="3996289" y="-2255"/>
                  <a:pt x="3978119" y="50103"/>
                  <a:pt x="4182949" y="0"/>
                </a:cubicBezTo>
                <a:cubicBezTo>
                  <a:pt x="4387779" y="-50103"/>
                  <a:pt x="4946936" y="25658"/>
                  <a:pt x="5178341" y="0"/>
                </a:cubicBezTo>
                <a:cubicBezTo>
                  <a:pt x="5215625" y="145863"/>
                  <a:pt x="5160271" y="239687"/>
                  <a:pt x="5178341" y="336092"/>
                </a:cubicBezTo>
                <a:cubicBezTo>
                  <a:pt x="5196411" y="432497"/>
                  <a:pt x="5141978" y="513074"/>
                  <a:pt x="5178341" y="646331"/>
                </a:cubicBezTo>
                <a:cubicBezTo>
                  <a:pt x="4993129" y="657601"/>
                  <a:pt x="4939131" y="614005"/>
                  <a:pt x="4706537" y="646331"/>
                </a:cubicBezTo>
                <a:cubicBezTo>
                  <a:pt x="4473943" y="678657"/>
                  <a:pt x="4344825" y="619720"/>
                  <a:pt x="4027599" y="646331"/>
                </a:cubicBezTo>
                <a:cubicBezTo>
                  <a:pt x="3710373" y="672942"/>
                  <a:pt x="3735528" y="610223"/>
                  <a:pt x="3504011" y="646331"/>
                </a:cubicBezTo>
                <a:cubicBezTo>
                  <a:pt x="3272494" y="682439"/>
                  <a:pt x="3076457" y="620688"/>
                  <a:pt x="2825073" y="646331"/>
                </a:cubicBezTo>
                <a:cubicBezTo>
                  <a:pt x="2573689" y="671974"/>
                  <a:pt x="2485923" y="643625"/>
                  <a:pt x="2353268" y="646331"/>
                </a:cubicBezTo>
                <a:cubicBezTo>
                  <a:pt x="2220613" y="649037"/>
                  <a:pt x="2137988" y="635151"/>
                  <a:pt x="1933247" y="646331"/>
                </a:cubicBezTo>
                <a:cubicBezTo>
                  <a:pt x="1728506" y="657511"/>
                  <a:pt x="1662953" y="620710"/>
                  <a:pt x="1513226" y="646331"/>
                </a:cubicBezTo>
                <a:cubicBezTo>
                  <a:pt x="1363499" y="671952"/>
                  <a:pt x="1027838" y="623251"/>
                  <a:pt x="886072" y="646331"/>
                </a:cubicBezTo>
                <a:cubicBezTo>
                  <a:pt x="744306" y="669411"/>
                  <a:pt x="432950" y="636941"/>
                  <a:pt x="0" y="646331"/>
                </a:cubicBezTo>
                <a:cubicBezTo>
                  <a:pt x="-23976" y="502531"/>
                  <a:pt x="4283" y="420321"/>
                  <a:pt x="0" y="323166"/>
                </a:cubicBezTo>
                <a:cubicBezTo>
                  <a:pt x="-4283" y="226011"/>
                  <a:pt x="19478" y="72052"/>
                  <a:pt x="0" y="0"/>
                </a:cubicBezTo>
                <a:close/>
              </a:path>
              <a:path w="5178341" h="646331" stroke="0" extrusionOk="0">
                <a:moveTo>
                  <a:pt x="0" y="0"/>
                </a:moveTo>
                <a:cubicBezTo>
                  <a:pt x="187574" y="-36534"/>
                  <a:pt x="396431" y="30388"/>
                  <a:pt x="523588" y="0"/>
                </a:cubicBezTo>
                <a:cubicBezTo>
                  <a:pt x="650745" y="-30388"/>
                  <a:pt x="759707" y="6953"/>
                  <a:pt x="943609" y="0"/>
                </a:cubicBezTo>
                <a:cubicBezTo>
                  <a:pt x="1127511" y="-6953"/>
                  <a:pt x="1325242" y="80318"/>
                  <a:pt x="1622547" y="0"/>
                </a:cubicBezTo>
                <a:cubicBezTo>
                  <a:pt x="1919852" y="-80318"/>
                  <a:pt x="2036983" y="8618"/>
                  <a:pt x="2146135" y="0"/>
                </a:cubicBezTo>
                <a:cubicBezTo>
                  <a:pt x="2255287" y="-8618"/>
                  <a:pt x="2470144" y="29034"/>
                  <a:pt x="2669722" y="0"/>
                </a:cubicBezTo>
                <a:cubicBezTo>
                  <a:pt x="2869300" y="-29034"/>
                  <a:pt x="3190674" y="78853"/>
                  <a:pt x="3348661" y="0"/>
                </a:cubicBezTo>
                <a:cubicBezTo>
                  <a:pt x="3506648" y="-78853"/>
                  <a:pt x="3591102" y="10582"/>
                  <a:pt x="3820465" y="0"/>
                </a:cubicBezTo>
                <a:cubicBezTo>
                  <a:pt x="4049828" y="-10582"/>
                  <a:pt x="4294907" y="45271"/>
                  <a:pt x="4499403" y="0"/>
                </a:cubicBezTo>
                <a:cubicBezTo>
                  <a:pt x="4703899" y="-45271"/>
                  <a:pt x="5003478" y="37994"/>
                  <a:pt x="5178341" y="0"/>
                </a:cubicBezTo>
                <a:cubicBezTo>
                  <a:pt x="5206255" y="69999"/>
                  <a:pt x="5165860" y="203489"/>
                  <a:pt x="5178341" y="323166"/>
                </a:cubicBezTo>
                <a:cubicBezTo>
                  <a:pt x="5190822" y="442843"/>
                  <a:pt x="5161237" y="576376"/>
                  <a:pt x="5178341" y="646331"/>
                </a:cubicBezTo>
                <a:cubicBezTo>
                  <a:pt x="4869186" y="668597"/>
                  <a:pt x="4835731" y="638460"/>
                  <a:pt x="4551186" y="646331"/>
                </a:cubicBezTo>
                <a:cubicBezTo>
                  <a:pt x="4266642" y="654202"/>
                  <a:pt x="4170478" y="620702"/>
                  <a:pt x="3872248" y="646331"/>
                </a:cubicBezTo>
                <a:cubicBezTo>
                  <a:pt x="3574018" y="671960"/>
                  <a:pt x="3450257" y="620947"/>
                  <a:pt x="3193310" y="646331"/>
                </a:cubicBezTo>
                <a:cubicBezTo>
                  <a:pt x="2936363" y="671715"/>
                  <a:pt x="2923282" y="591725"/>
                  <a:pt x="2721506" y="646331"/>
                </a:cubicBezTo>
                <a:cubicBezTo>
                  <a:pt x="2519730" y="700937"/>
                  <a:pt x="2384068" y="600035"/>
                  <a:pt x="2146135" y="646331"/>
                </a:cubicBezTo>
                <a:cubicBezTo>
                  <a:pt x="1908202" y="692627"/>
                  <a:pt x="1731323" y="609065"/>
                  <a:pt x="1467197" y="646331"/>
                </a:cubicBezTo>
                <a:cubicBezTo>
                  <a:pt x="1203071" y="683597"/>
                  <a:pt x="1116042" y="595564"/>
                  <a:pt x="891825" y="646331"/>
                </a:cubicBezTo>
                <a:cubicBezTo>
                  <a:pt x="667608" y="697098"/>
                  <a:pt x="438449" y="556546"/>
                  <a:pt x="0" y="646331"/>
                </a:cubicBezTo>
                <a:cubicBezTo>
                  <a:pt x="-28682" y="554744"/>
                  <a:pt x="15634" y="454617"/>
                  <a:pt x="0" y="336092"/>
                </a:cubicBezTo>
                <a:cubicBezTo>
                  <a:pt x="-15634" y="217567"/>
                  <a:pt x="5267" y="71233"/>
                  <a:pt x="0" y="0"/>
                </a:cubicBezTo>
                <a:close/>
              </a:path>
            </a:pathLst>
          </a:custGeom>
          <a:gradFill flip="none" rotWithShape="1">
            <a:gsLst>
              <a:gs pos="0">
                <a:schemeClr val="accent3">
                  <a:lumMod val="0"/>
                  <a:lumOff val="100000"/>
                  <a:alpha val="63000"/>
                </a:schemeClr>
              </a:gs>
              <a:gs pos="35000">
                <a:schemeClr val="accent3">
                  <a:lumMod val="0"/>
                  <a:lumOff val="100000"/>
                </a:schemeClr>
              </a:gs>
              <a:gs pos="100000">
                <a:schemeClr val="accent3">
                  <a:lumMod val="100000"/>
                </a:schemeClr>
              </a:gs>
            </a:gsLst>
            <a:path path="shape">
              <a:fillToRect l="50000" t="50000" r="50000" b="50000"/>
            </a:path>
            <a:tileRect/>
          </a:grad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Razlike znotraj vrste</a:t>
            </a:r>
          </a:p>
        </p:txBody>
      </p:sp>
      <p:sp>
        <p:nvSpPr>
          <p:cNvPr id="14" name="Half Frame 13">
            <a:extLst>
              <a:ext uri="{FF2B5EF4-FFF2-40B4-BE49-F238E27FC236}">
                <a16:creationId xmlns:a16="http://schemas.microsoft.com/office/drawing/2014/main" id="{8FB8B42D-911B-40E8-BA5F-ACD6BFFCCCC1}"/>
              </a:ext>
            </a:extLst>
          </p:cNvPr>
          <p:cNvSpPr/>
          <p:nvPr/>
        </p:nvSpPr>
        <p:spPr>
          <a:xfrm rot="10800000">
            <a:off x="7859424" y="575510"/>
            <a:ext cx="987745" cy="400110"/>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15" name="Half Frame 14">
            <a:extLst>
              <a:ext uri="{FF2B5EF4-FFF2-40B4-BE49-F238E27FC236}">
                <a16:creationId xmlns:a16="http://schemas.microsoft.com/office/drawing/2014/main" id="{D4597967-669A-4A70-8E37-9B018A18D39C}"/>
              </a:ext>
            </a:extLst>
          </p:cNvPr>
          <p:cNvSpPr/>
          <p:nvPr/>
        </p:nvSpPr>
        <p:spPr>
          <a:xfrm rot="10800000" flipH="1" flipV="1">
            <a:off x="757924" y="831043"/>
            <a:ext cx="2174193" cy="394213"/>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solidFill>
                <a:schemeClr val="tx1"/>
              </a:solidFill>
            </a:endParaRPr>
          </a:p>
        </p:txBody>
      </p:sp>
      <p:pic>
        <p:nvPicPr>
          <p:cNvPr id="7" name="Graphic 6" descr="Frog">
            <a:extLst>
              <a:ext uri="{FF2B5EF4-FFF2-40B4-BE49-F238E27FC236}">
                <a16:creationId xmlns:a16="http://schemas.microsoft.com/office/drawing/2014/main" id="{9C76BEDB-DD24-40E7-9001-5C3E219CAD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90283" y="49947"/>
            <a:ext cx="914400" cy="914400"/>
          </a:xfrm>
          <a:prstGeom prst="rect">
            <a:avLst/>
          </a:prstGeom>
        </p:spPr>
      </p:pic>
      <p:pic>
        <p:nvPicPr>
          <p:cNvPr id="3" name="Graphic 2" descr="Frog">
            <a:extLst>
              <a:ext uri="{FF2B5EF4-FFF2-40B4-BE49-F238E27FC236}">
                <a16:creationId xmlns:a16="http://schemas.microsoft.com/office/drawing/2014/main" id="{3C22C0F8-5A0C-4FE4-8268-A11EB94E59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19171" y="3206262"/>
            <a:ext cx="914400" cy="914400"/>
          </a:xfrm>
          <a:prstGeom prst="rect">
            <a:avLst/>
          </a:prstGeom>
        </p:spPr>
      </p:pic>
      <p:sp>
        <p:nvSpPr>
          <p:cNvPr id="8" name="TextBox 7">
            <a:extLst>
              <a:ext uri="{FF2B5EF4-FFF2-40B4-BE49-F238E27FC236}">
                <a16:creationId xmlns:a16="http://schemas.microsoft.com/office/drawing/2014/main" id="{F7E946B3-255C-4CAF-A494-D88FB704C7DA}"/>
              </a:ext>
            </a:extLst>
          </p:cNvPr>
          <p:cNvSpPr txBox="1"/>
          <p:nvPr/>
        </p:nvSpPr>
        <p:spPr>
          <a:xfrm>
            <a:off x="7414437" y="6462900"/>
            <a:ext cx="3983779" cy="338554"/>
          </a:xfrm>
          <a:prstGeom prst="rect">
            <a:avLst/>
          </a:prstGeom>
          <a:noFill/>
        </p:spPr>
        <p:txBody>
          <a:bodyPr wrap="square" rtlCol="0">
            <a:spAutoFit/>
          </a:bodyPr>
          <a:lstStyle/>
          <a:p>
            <a:pPr algn="ctr"/>
            <a:r>
              <a:rPr lang="sl-SI" sz="1600" dirty="0">
                <a:solidFill>
                  <a:schemeClr val="bg1"/>
                </a:solidFill>
                <a:cs typeface="Arial" panose="020B0604020202020204" pitchFamily="34" charset="0"/>
              </a:rPr>
              <a:t>Rjava žaba - sekulja: populacija na </a:t>
            </a:r>
            <a:r>
              <a:rPr lang="sl-SI" sz="1600" dirty="0" err="1">
                <a:solidFill>
                  <a:schemeClr val="bg1"/>
                </a:solidFill>
                <a:cs typeface="Arial" panose="020B0604020202020204" pitchFamily="34" charset="0"/>
              </a:rPr>
              <a:t>mrestišču</a:t>
            </a:r>
            <a:r>
              <a:rPr lang="sl-SI" sz="1600" dirty="0">
                <a:solidFill>
                  <a:schemeClr val="bg1"/>
                </a:solidFill>
                <a:cs typeface="Arial" panose="020B0604020202020204" pitchFamily="34" charset="0"/>
              </a:rPr>
              <a:t>.</a:t>
            </a:r>
            <a:endParaRPr lang="sl-SI" sz="1100" dirty="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F5BDF74A-3CC1-469E-A1C4-05B4DE66155E}"/>
              </a:ext>
            </a:extLst>
          </p:cNvPr>
          <p:cNvSpPr txBox="1"/>
          <p:nvPr/>
        </p:nvSpPr>
        <p:spPr>
          <a:xfrm>
            <a:off x="929069" y="1031057"/>
            <a:ext cx="10410469" cy="646331"/>
          </a:xfrm>
          <a:custGeom>
            <a:avLst/>
            <a:gdLst>
              <a:gd name="connsiteX0" fmla="*/ 0 w 10410469"/>
              <a:gd name="connsiteY0" fmla="*/ 0 h 646331"/>
              <a:gd name="connsiteX1" fmla="*/ 474255 w 10410469"/>
              <a:gd name="connsiteY1" fmla="*/ 0 h 646331"/>
              <a:gd name="connsiteX2" fmla="*/ 740300 w 10410469"/>
              <a:gd name="connsiteY2" fmla="*/ 0 h 646331"/>
              <a:gd name="connsiteX3" fmla="*/ 1526869 w 10410469"/>
              <a:gd name="connsiteY3" fmla="*/ 0 h 646331"/>
              <a:gd name="connsiteX4" fmla="*/ 2001123 w 10410469"/>
              <a:gd name="connsiteY4" fmla="*/ 0 h 646331"/>
              <a:gd name="connsiteX5" fmla="*/ 2475378 w 10410469"/>
              <a:gd name="connsiteY5" fmla="*/ 0 h 646331"/>
              <a:gd name="connsiteX6" fmla="*/ 3261947 w 10410469"/>
              <a:gd name="connsiteY6" fmla="*/ 0 h 646331"/>
              <a:gd name="connsiteX7" fmla="*/ 3632097 w 10410469"/>
              <a:gd name="connsiteY7" fmla="*/ 0 h 646331"/>
              <a:gd name="connsiteX8" fmla="*/ 4418666 w 10410469"/>
              <a:gd name="connsiteY8" fmla="*/ 0 h 646331"/>
              <a:gd name="connsiteX9" fmla="*/ 5205234 w 10410469"/>
              <a:gd name="connsiteY9" fmla="*/ 0 h 646331"/>
              <a:gd name="connsiteX10" fmla="*/ 5783594 w 10410469"/>
              <a:gd name="connsiteY10" fmla="*/ 0 h 646331"/>
              <a:gd name="connsiteX11" fmla="*/ 6570163 w 10410469"/>
              <a:gd name="connsiteY11" fmla="*/ 0 h 646331"/>
              <a:gd name="connsiteX12" fmla="*/ 7044417 w 10410469"/>
              <a:gd name="connsiteY12" fmla="*/ 0 h 646331"/>
              <a:gd name="connsiteX13" fmla="*/ 7518672 w 10410469"/>
              <a:gd name="connsiteY13" fmla="*/ 0 h 646331"/>
              <a:gd name="connsiteX14" fmla="*/ 8201136 w 10410469"/>
              <a:gd name="connsiteY14" fmla="*/ 0 h 646331"/>
              <a:gd name="connsiteX15" fmla="*/ 8675391 w 10410469"/>
              <a:gd name="connsiteY15" fmla="*/ 0 h 646331"/>
              <a:gd name="connsiteX16" fmla="*/ 9461960 w 10410469"/>
              <a:gd name="connsiteY16" fmla="*/ 0 h 646331"/>
              <a:gd name="connsiteX17" fmla="*/ 10410469 w 10410469"/>
              <a:gd name="connsiteY17" fmla="*/ 0 h 646331"/>
              <a:gd name="connsiteX18" fmla="*/ 10410469 w 10410469"/>
              <a:gd name="connsiteY18" fmla="*/ 323166 h 646331"/>
              <a:gd name="connsiteX19" fmla="*/ 10410469 w 10410469"/>
              <a:gd name="connsiteY19" fmla="*/ 646331 h 646331"/>
              <a:gd name="connsiteX20" fmla="*/ 10144424 w 10410469"/>
              <a:gd name="connsiteY20" fmla="*/ 646331 h 646331"/>
              <a:gd name="connsiteX21" fmla="*/ 9357855 w 10410469"/>
              <a:gd name="connsiteY21" fmla="*/ 646331 h 646331"/>
              <a:gd name="connsiteX22" fmla="*/ 8779496 w 10410469"/>
              <a:gd name="connsiteY22" fmla="*/ 646331 h 646331"/>
              <a:gd name="connsiteX23" fmla="*/ 8409346 w 10410469"/>
              <a:gd name="connsiteY23" fmla="*/ 646331 h 646331"/>
              <a:gd name="connsiteX24" fmla="*/ 7830986 w 10410469"/>
              <a:gd name="connsiteY24" fmla="*/ 646331 h 646331"/>
              <a:gd name="connsiteX25" fmla="*/ 7564941 w 10410469"/>
              <a:gd name="connsiteY25" fmla="*/ 646331 h 646331"/>
              <a:gd name="connsiteX26" fmla="*/ 7298895 w 10410469"/>
              <a:gd name="connsiteY26" fmla="*/ 646331 h 646331"/>
              <a:gd name="connsiteX27" fmla="*/ 6720536 w 10410469"/>
              <a:gd name="connsiteY27" fmla="*/ 646331 h 646331"/>
              <a:gd name="connsiteX28" fmla="*/ 6350386 w 10410469"/>
              <a:gd name="connsiteY28" fmla="*/ 646331 h 646331"/>
              <a:gd name="connsiteX29" fmla="*/ 5667922 w 10410469"/>
              <a:gd name="connsiteY29" fmla="*/ 646331 h 646331"/>
              <a:gd name="connsiteX30" fmla="*/ 5297772 w 10410469"/>
              <a:gd name="connsiteY30" fmla="*/ 646331 h 646331"/>
              <a:gd name="connsiteX31" fmla="*/ 4615308 w 10410469"/>
              <a:gd name="connsiteY31" fmla="*/ 646331 h 646331"/>
              <a:gd name="connsiteX32" fmla="*/ 4349263 w 10410469"/>
              <a:gd name="connsiteY32" fmla="*/ 646331 h 646331"/>
              <a:gd name="connsiteX33" fmla="*/ 3666799 w 10410469"/>
              <a:gd name="connsiteY33" fmla="*/ 646331 h 646331"/>
              <a:gd name="connsiteX34" fmla="*/ 3296649 w 10410469"/>
              <a:gd name="connsiteY34" fmla="*/ 646331 h 646331"/>
              <a:gd name="connsiteX35" fmla="*/ 3030603 w 10410469"/>
              <a:gd name="connsiteY35" fmla="*/ 646331 h 646331"/>
              <a:gd name="connsiteX36" fmla="*/ 2660453 w 10410469"/>
              <a:gd name="connsiteY36" fmla="*/ 646331 h 646331"/>
              <a:gd name="connsiteX37" fmla="*/ 1977989 w 10410469"/>
              <a:gd name="connsiteY37" fmla="*/ 646331 h 646331"/>
              <a:gd name="connsiteX38" fmla="*/ 1607839 w 10410469"/>
              <a:gd name="connsiteY38" fmla="*/ 646331 h 646331"/>
              <a:gd name="connsiteX39" fmla="*/ 1341794 w 10410469"/>
              <a:gd name="connsiteY39" fmla="*/ 646331 h 646331"/>
              <a:gd name="connsiteX40" fmla="*/ 971644 w 10410469"/>
              <a:gd name="connsiteY40" fmla="*/ 646331 h 646331"/>
              <a:gd name="connsiteX41" fmla="*/ 497389 w 10410469"/>
              <a:gd name="connsiteY41" fmla="*/ 646331 h 646331"/>
              <a:gd name="connsiteX42" fmla="*/ 0 w 10410469"/>
              <a:gd name="connsiteY42" fmla="*/ 646331 h 646331"/>
              <a:gd name="connsiteX43" fmla="*/ 0 w 10410469"/>
              <a:gd name="connsiteY43" fmla="*/ 336092 h 646331"/>
              <a:gd name="connsiteX44" fmla="*/ 0 w 10410469"/>
              <a:gd name="connsiteY44"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410469" h="646331" extrusionOk="0">
                <a:moveTo>
                  <a:pt x="0" y="0"/>
                </a:moveTo>
                <a:cubicBezTo>
                  <a:pt x="212099" y="-9665"/>
                  <a:pt x="318855" y="42791"/>
                  <a:pt x="474255" y="0"/>
                </a:cubicBezTo>
                <a:cubicBezTo>
                  <a:pt x="629656" y="-42791"/>
                  <a:pt x="669927" y="23589"/>
                  <a:pt x="740300" y="0"/>
                </a:cubicBezTo>
                <a:cubicBezTo>
                  <a:pt x="810673" y="-23589"/>
                  <a:pt x="1336538" y="2766"/>
                  <a:pt x="1526869" y="0"/>
                </a:cubicBezTo>
                <a:cubicBezTo>
                  <a:pt x="1717200" y="-2766"/>
                  <a:pt x="1870049" y="47553"/>
                  <a:pt x="2001123" y="0"/>
                </a:cubicBezTo>
                <a:cubicBezTo>
                  <a:pt x="2132197" y="-47553"/>
                  <a:pt x="2347876" y="4172"/>
                  <a:pt x="2475378" y="0"/>
                </a:cubicBezTo>
                <a:cubicBezTo>
                  <a:pt x="2602881" y="-4172"/>
                  <a:pt x="3025800" y="8299"/>
                  <a:pt x="3261947" y="0"/>
                </a:cubicBezTo>
                <a:cubicBezTo>
                  <a:pt x="3498094" y="-8299"/>
                  <a:pt x="3510077" y="8787"/>
                  <a:pt x="3632097" y="0"/>
                </a:cubicBezTo>
                <a:cubicBezTo>
                  <a:pt x="3754117" y="-8787"/>
                  <a:pt x="4144862" y="89249"/>
                  <a:pt x="4418666" y="0"/>
                </a:cubicBezTo>
                <a:cubicBezTo>
                  <a:pt x="4692470" y="-89249"/>
                  <a:pt x="4816940" y="64681"/>
                  <a:pt x="5205234" y="0"/>
                </a:cubicBezTo>
                <a:cubicBezTo>
                  <a:pt x="5593528" y="-64681"/>
                  <a:pt x="5651700" y="53571"/>
                  <a:pt x="5783594" y="0"/>
                </a:cubicBezTo>
                <a:cubicBezTo>
                  <a:pt x="5915488" y="-53571"/>
                  <a:pt x="6228699" y="73028"/>
                  <a:pt x="6570163" y="0"/>
                </a:cubicBezTo>
                <a:cubicBezTo>
                  <a:pt x="6911627" y="-73028"/>
                  <a:pt x="6838995" y="39560"/>
                  <a:pt x="7044417" y="0"/>
                </a:cubicBezTo>
                <a:cubicBezTo>
                  <a:pt x="7249839" y="-39560"/>
                  <a:pt x="7379561" y="19517"/>
                  <a:pt x="7518672" y="0"/>
                </a:cubicBezTo>
                <a:cubicBezTo>
                  <a:pt x="7657783" y="-19517"/>
                  <a:pt x="7874178" y="46948"/>
                  <a:pt x="8201136" y="0"/>
                </a:cubicBezTo>
                <a:cubicBezTo>
                  <a:pt x="8528094" y="-46948"/>
                  <a:pt x="8498605" y="15875"/>
                  <a:pt x="8675391" y="0"/>
                </a:cubicBezTo>
                <a:cubicBezTo>
                  <a:pt x="8852177" y="-15875"/>
                  <a:pt x="9134801" y="27868"/>
                  <a:pt x="9461960" y="0"/>
                </a:cubicBezTo>
                <a:cubicBezTo>
                  <a:pt x="9789119" y="-27868"/>
                  <a:pt x="10013487" y="10185"/>
                  <a:pt x="10410469" y="0"/>
                </a:cubicBezTo>
                <a:cubicBezTo>
                  <a:pt x="10428439" y="141916"/>
                  <a:pt x="10384325" y="242599"/>
                  <a:pt x="10410469" y="323166"/>
                </a:cubicBezTo>
                <a:cubicBezTo>
                  <a:pt x="10436613" y="403733"/>
                  <a:pt x="10398669" y="537689"/>
                  <a:pt x="10410469" y="646331"/>
                </a:cubicBezTo>
                <a:cubicBezTo>
                  <a:pt x="10330843" y="672137"/>
                  <a:pt x="10240690" y="632890"/>
                  <a:pt x="10144424" y="646331"/>
                </a:cubicBezTo>
                <a:cubicBezTo>
                  <a:pt x="10048158" y="659772"/>
                  <a:pt x="9647454" y="627779"/>
                  <a:pt x="9357855" y="646331"/>
                </a:cubicBezTo>
                <a:cubicBezTo>
                  <a:pt x="9068256" y="664883"/>
                  <a:pt x="8941109" y="612661"/>
                  <a:pt x="8779496" y="646331"/>
                </a:cubicBezTo>
                <a:cubicBezTo>
                  <a:pt x="8617883" y="680001"/>
                  <a:pt x="8508402" y="632090"/>
                  <a:pt x="8409346" y="646331"/>
                </a:cubicBezTo>
                <a:cubicBezTo>
                  <a:pt x="8310290" y="660572"/>
                  <a:pt x="8003854" y="589372"/>
                  <a:pt x="7830986" y="646331"/>
                </a:cubicBezTo>
                <a:cubicBezTo>
                  <a:pt x="7658118" y="703290"/>
                  <a:pt x="7657551" y="635439"/>
                  <a:pt x="7564941" y="646331"/>
                </a:cubicBezTo>
                <a:cubicBezTo>
                  <a:pt x="7472332" y="657223"/>
                  <a:pt x="7423374" y="617798"/>
                  <a:pt x="7298895" y="646331"/>
                </a:cubicBezTo>
                <a:cubicBezTo>
                  <a:pt x="7174416" y="674864"/>
                  <a:pt x="6872885" y="615754"/>
                  <a:pt x="6720536" y="646331"/>
                </a:cubicBezTo>
                <a:cubicBezTo>
                  <a:pt x="6568187" y="676908"/>
                  <a:pt x="6448905" y="614494"/>
                  <a:pt x="6350386" y="646331"/>
                </a:cubicBezTo>
                <a:cubicBezTo>
                  <a:pt x="6251867" y="678168"/>
                  <a:pt x="5971851" y="569128"/>
                  <a:pt x="5667922" y="646331"/>
                </a:cubicBezTo>
                <a:cubicBezTo>
                  <a:pt x="5363993" y="723534"/>
                  <a:pt x="5396831" y="636825"/>
                  <a:pt x="5297772" y="646331"/>
                </a:cubicBezTo>
                <a:cubicBezTo>
                  <a:pt x="5198713" y="655837"/>
                  <a:pt x="4812083" y="621126"/>
                  <a:pt x="4615308" y="646331"/>
                </a:cubicBezTo>
                <a:cubicBezTo>
                  <a:pt x="4418533" y="671536"/>
                  <a:pt x="4408878" y="639059"/>
                  <a:pt x="4349263" y="646331"/>
                </a:cubicBezTo>
                <a:cubicBezTo>
                  <a:pt x="4289649" y="653603"/>
                  <a:pt x="3804128" y="586810"/>
                  <a:pt x="3666799" y="646331"/>
                </a:cubicBezTo>
                <a:cubicBezTo>
                  <a:pt x="3529470" y="705852"/>
                  <a:pt x="3387588" y="632929"/>
                  <a:pt x="3296649" y="646331"/>
                </a:cubicBezTo>
                <a:cubicBezTo>
                  <a:pt x="3205710" y="659733"/>
                  <a:pt x="3103325" y="628677"/>
                  <a:pt x="3030603" y="646331"/>
                </a:cubicBezTo>
                <a:cubicBezTo>
                  <a:pt x="2957881" y="663985"/>
                  <a:pt x="2820241" y="626661"/>
                  <a:pt x="2660453" y="646331"/>
                </a:cubicBezTo>
                <a:cubicBezTo>
                  <a:pt x="2500665" y="666001"/>
                  <a:pt x="2174935" y="626666"/>
                  <a:pt x="1977989" y="646331"/>
                </a:cubicBezTo>
                <a:cubicBezTo>
                  <a:pt x="1781043" y="665996"/>
                  <a:pt x="1727230" y="619258"/>
                  <a:pt x="1607839" y="646331"/>
                </a:cubicBezTo>
                <a:cubicBezTo>
                  <a:pt x="1488448" y="673404"/>
                  <a:pt x="1473862" y="623418"/>
                  <a:pt x="1341794" y="646331"/>
                </a:cubicBezTo>
                <a:cubicBezTo>
                  <a:pt x="1209726" y="669244"/>
                  <a:pt x="1146008" y="634757"/>
                  <a:pt x="971644" y="646331"/>
                </a:cubicBezTo>
                <a:cubicBezTo>
                  <a:pt x="797280" y="657905"/>
                  <a:pt x="725153" y="603824"/>
                  <a:pt x="497389" y="646331"/>
                </a:cubicBezTo>
                <a:cubicBezTo>
                  <a:pt x="269625" y="688838"/>
                  <a:pt x="143384" y="633242"/>
                  <a:pt x="0" y="646331"/>
                </a:cubicBezTo>
                <a:cubicBezTo>
                  <a:pt x="-26994" y="566715"/>
                  <a:pt x="3554" y="454622"/>
                  <a:pt x="0" y="336092"/>
                </a:cubicBezTo>
                <a:cubicBezTo>
                  <a:pt x="-3554" y="217562"/>
                  <a:pt x="40250" y="150663"/>
                  <a:pt x="0" y="0"/>
                </a:cubicBezTo>
                <a:close/>
              </a:path>
            </a:pathLst>
          </a:custGeom>
          <a:noFill/>
          <a:ln w="38100">
            <a:no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solidFill>
                  <a:schemeClr val="bg1"/>
                </a:solidFill>
                <a:effectLst>
                  <a:outerShdw blurRad="38100" dist="38100" dir="2700000" algn="tl">
                    <a:srgbClr val="000000">
                      <a:alpha val="43137"/>
                    </a:srgbClr>
                  </a:outerShdw>
                </a:effectLst>
                <a:cs typeface="Arial" panose="020B0604020202020204" pitchFamily="34" charset="0"/>
              </a:rPr>
              <a:t>Razlike so lahko težko opazne ...</a:t>
            </a:r>
          </a:p>
        </p:txBody>
      </p:sp>
    </p:spTree>
    <p:extLst>
      <p:ext uri="{BB962C8B-B14F-4D97-AF65-F5344CB8AC3E}">
        <p14:creationId xmlns:p14="http://schemas.microsoft.com/office/powerpoint/2010/main" val="414747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afterEffect">
                                  <p:stCondLst>
                                    <p:cond delay="3500"/>
                                  </p:stCondLst>
                                  <p:childTnLst>
                                    <p:animMotion origin="layout" path="M -0.03424 -0.00394 L 0.02318 -0.06667 L 0.07721 -0.07014 L 0.12448 -0.04699 L 0.17122 0.03796 L 0.22161 -0.04282 L 0.27839 -0.07639 L 0.33385 -0.075 L 0.38008 -0.025 C 0.38346 -0.02153 0.38229 -0.02292 0.38372 -0.02083 L 0.41237 0.04259 L 0.43542 -0.01273 L 0.48776 -0.05995 L 0.55234 -0.06875 L 0.59961 -0.02847 C 0.60339 -0.02477 0.60182 -0.02593 0.60417 -0.02431 L 0.6388 0.0537 L 0.66055 0.00718 L 0.70391 -0.03195 L 0.74427 -0.05787 L 0.78763 -0.06551 C 0.78828 -0.06389 0.78906 -0.06181 0.78997 -0.06065 C 0.79049 -0.05995 0.79102 -0.06042 0.7918 -0.05995 C 0.79232 -0.05949 0.79258 -0.05833 0.79323 -0.05787 C 0.79388 -0.05718 0.79453 -0.05695 0.79505 -0.05648 C 0.79635 -0.05486 0.79557 -0.05509 0.79688 -0.05509 L 0.83112 0.00509 C 0.83398 0.00995 0.83385 0.00764 0.83385 0.01042 L 0.85234 0.04745 L 0.88789 -0.03125 L 0.91797 -0.07778 L 0.94714 -0.09144 L 0.99505 -0.09537 L 1.04701 -0.03403 L 1.07344 0.03935 L 1.08164 0.05509 L 1.10299 -0.01829 " pathEditMode="relative" rAng="0" ptsTypes="AAAAAAAAAAAAAAAAAAAAAAAAAAAAAAAAAAAAA">
                                      <p:cBhvr>
                                        <p:cTn id="6" dur="3000" fill="hold"/>
                                        <p:tgtEl>
                                          <p:spTgt spid="3"/>
                                        </p:tgtEl>
                                        <p:attrNameLst>
                                          <p:attrName>ppt_x</p:attrName>
                                          <p:attrName>ppt_y</p:attrName>
                                        </p:attrNameLst>
                                      </p:cBhvr>
                                      <p:rCtr x="56862" y="-1620"/>
                                    </p:animMotion>
                                  </p:childTnLst>
                                </p:cTn>
                              </p:par>
                            </p:childTnLst>
                          </p:cTn>
                        </p:par>
                        <p:par>
                          <p:cTn id="7" fill="hold">
                            <p:stCondLst>
                              <p:cond delay="6500"/>
                            </p:stCondLst>
                            <p:childTnLst>
                              <p:par>
                                <p:cTn id="8" presetID="10"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close up of a bird flying in the sky&#10;&#10;Description automatically generated">
            <a:extLst>
              <a:ext uri="{FF2B5EF4-FFF2-40B4-BE49-F238E27FC236}">
                <a16:creationId xmlns:a16="http://schemas.microsoft.com/office/drawing/2014/main" id="{355144BD-84ED-4202-9FBF-C706946C8983}"/>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115200" y="2318880"/>
            <a:ext cx="3961600" cy="2228400"/>
          </a:xfrm>
          <a:prstGeom prst="rect">
            <a:avLst/>
          </a:prstGeom>
          <a:scene3d>
            <a:camera prst="orthographicFront"/>
            <a:lightRig rig="threePt" dir="t"/>
          </a:scene3d>
          <a:sp3d>
            <a:bevelT/>
          </a:sp3d>
        </p:spPr>
      </p:pic>
      <p:pic>
        <p:nvPicPr>
          <p:cNvPr id="7" name="Picture 6" descr="A close up of a bird&#10;&#10;Description automatically generated">
            <a:extLst>
              <a:ext uri="{FF2B5EF4-FFF2-40B4-BE49-F238E27FC236}">
                <a16:creationId xmlns:a16="http://schemas.microsoft.com/office/drawing/2014/main" id="{CB96479C-068F-4BF2-94A2-978E00685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400" y="4641841"/>
            <a:ext cx="3961600" cy="2228400"/>
          </a:xfrm>
          <a:prstGeom prst="rect">
            <a:avLst/>
          </a:prstGeom>
          <a:scene3d>
            <a:camera prst="orthographicFront"/>
            <a:lightRig rig="threePt" dir="t"/>
          </a:scene3d>
          <a:sp3d>
            <a:bevelT/>
          </a:sp3d>
        </p:spPr>
      </p:pic>
      <p:pic>
        <p:nvPicPr>
          <p:cNvPr id="10" name="Picture 9" descr="A close up of a bird&#10;&#10;Description automatically generated">
            <a:extLst>
              <a:ext uri="{FF2B5EF4-FFF2-40B4-BE49-F238E27FC236}">
                <a16:creationId xmlns:a16="http://schemas.microsoft.com/office/drawing/2014/main" id="{0B384752-9270-489F-890D-42AB5A46AF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5200" y="4629600"/>
            <a:ext cx="3961600" cy="2228400"/>
          </a:xfrm>
          <a:prstGeom prst="rect">
            <a:avLst/>
          </a:prstGeom>
          <a:scene3d>
            <a:camera prst="orthographicFront"/>
            <a:lightRig rig="threePt" dir="t"/>
          </a:scene3d>
          <a:sp3d>
            <a:bevelT/>
          </a:sp3d>
        </p:spPr>
      </p:pic>
      <p:pic>
        <p:nvPicPr>
          <p:cNvPr id="12" name="Picture 11" descr="A large white bird standing in front of a body of water&#10;&#10;Description automatically generated">
            <a:extLst>
              <a:ext uri="{FF2B5EF4-FFF2-40B4-BE49-F238E27FC236}">
                <a16:creationId xmlns:a16="http://schemas.microsoft.com/office/drawing/2014/main" id="{38B1EF35-36A2-4A14-B25D-B7368E2AE1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0402" y="2292369"/>
            <a:ext cx="3961600" cy="2228400"/>
          </a:xfrm>
          <a:prstGeom prst="rect">
            <a:avLst/>
          </a:prstGeom>
          <a:scene3d>
            <a:camera prst="orthographicFront"/>
            <a:lightRig rig="threePt" dir="t"/>
          </a:scene3d>
          <a:sp3d>
            <a:bevelT/>
          </a:sp3d>
        </p:spPr>
      </p:pic>
      <p:pic>
        <p:nvPicPr>
          <p:cNvPr id="14" name="Picture 13" descr="A bird flying over a body of water&#10;&#10;Description automatically generated">
            <a:extLst>
              <a:ext uri="{FF2B5EF4-FFF2-40B4-BE49-F238E27FC236}">
                <a16:creationId xmlns:a16="http://schemas.microsoft.com/office/drawing/2014/main" id="{8CB4A6F1-682F-4982-BEB6-472CAD6445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14800"/>
            <a:ext cx="3961600" cy="2228400"/>
          </a:xfrm>
          <a:prstGeom prst="rect">
            <a:avLst/>
          </a:prstGeom>
          <a:scene3d>
            <a:camera prst="orthographicFront"/>
            <a:lightRig rig="threePt" dir="t"/>
          </a:scene3d>
          <a:sp3d>
            <a:bevelT/>
          </a:sp3d>
        </p:spPr>
      </p:pic>
      <p:pic>
        <p:nvPicPr>
          <p:cNvPr id="16" name="Picture 15" descr="A bird flying in the sky&#10;&#10;Description automatically generated">
            <a:extLst>
              <a:ext uri="{FF2B5EF4-FFF2-40B4-BE49-F238E27FC236}">
                <a16:creationId xmlns:a16="http://schemas.microsoft.com/office/drawing/2014/main" id="{6910F5E2-9ABF-4A78-B763-A5196E3631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629600"/>
            <a:ext cx="3961600" cy="2228400"/>
          </a:xfrm>
          <a:prstGeom prst="rect">
            <a:avLst/>
          </a:prstGeom>
          <a:scene3d>
            <a:camera prst="orthographicFront"/>
            <a:lightRig rig="threePt" dir="t"/>
          </a:scene3d>
          <a:sp3d>
            <a:bevelT/>
          </a:sp3d>
        </p:spPr>
      </p:pic>
      <p:pic>
        <p:nvPicPr>
          <p:cNvPr id="20" name="Picture 19" descr="A close up of a bird&#10;&#10;Description automatically generated">
            <a:extLst>
              <a:ext uri="{FF2B5EF4-FFF2-40B4-BE49-F238E27FC236}">
                <a16:creationId xmlns:a16="http://schemas.microsoft.com/office/drawing/2014/main" id="{5C474F2E-BEAF-4DA8-9CF8-AFEB6296E9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5200" y="0"/>
            <a:ext cx="3961600" cy="2228400"/>
          </a:xfrm>
          <a:prstGeom prst="rect">
            <a:avLst/>
          </a:prstGeom>
          <a:scene3d>
            <a:camera prst="orthographicFront"/>
            <a:lightRig rig="threePt" dir="t"/>
          </a:scene3d>
          <a:sp3d>
            <a:bevelT/>
          </a:sp3d>
        </p:spPr>
      </p:pic>
      <p:pic>
        <p:nvPicPr>
          <p:cNvPr id="22" name="Picture 21" descr="A black gray and white bird sitting on a branch&#10;&#10;Description automatically generated">
            <a:extLst>
              <a:ext uri="{FF2B5EF4-FFF2-40B4-BE49-F238E27FC236}">
                <a16:creationId xmlns:a16="http://schemas.microsoft.com/office/drawing/2014/main" id="{89E092BC-0A9E-4347-AB59-EE490BE5C6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0402" y="-12240"/>
            <a:ext cx="3961600" cy="2228400"/>
          </a:xfrm>
          <a:prstGeom prst="rect">
            <a:avLst/>
          </a:prstGeom>
          <a:scene3d>
            <a:camera prst="orthographicFront"/>
            <a:lightRig rig="threePt" dir="t"/>
          </a:scene3d>
          <a:sp3d>
            <a:bevelT/>
          </a:sp3d>
        </p:spPr>
      </p:pic>
      <p:pic>
        <p:nvPicPr>
          <p:cNvPr id="26" name="Picture 25" descr="A bird flying over a body of water&#10;&#10;Description automatically generated">
            <a:extLst>
              <a:ext uri="{FF2B5EF4-FFF2-40B4-BE49-F238E27FC236}">
                <a16:creationId xmlns:a16="http://schemas.microsoft.com/office/drawing/2014/main" id="{1A3035AF-FBE5-4B12-AF2E-D5BF684313D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3961600" cy="2228400"/>
          </a:xfrm>
          <a:prstGeom prst="rect">
            <a:avLst/>
          </a:prstGeom>
          <a:scene3d>
            <a:camera prst="orthographicFront"/>
            <a:lightRig rig="threePt" dir="t"/>
          </a:scene3d>
          <a:sp3d>
            <a:bevelT/>
          </a:sp3d>
        </p:spPr>
      </p:pic>
      <p:sp>
        <p:nvSpPr>
          <p:cNvPr id="27" name="TextBox 26">
            <a:extLst>
              <a:ext uri="{FF2B5EF4-FFF2-40B4-BE49-F238E27FC236}">
                <a16:creationId xmlns:a16="http://schemas.microsoft.com/office/drawing/2014/main" id="{3D0E76CC-3F7A-416D-B934-4429A0DE1173}"/>
              </a:ext>
            </a:extLst>
          </p:cNvPr>
          <p:cNvSpPr txBox="1"/>
          <p:nvPr/>
        </p:nvSpPr>
        <p:spPr>
          <a:xfrm>
            <a:off x="4116000" y="2845044"/>
            <a:ext cx="3960000" cy="1323439"/>
          </a:xfrm>
          <a:prstGeom prst="rect">
            <a:avLst/>
          </a:prstGeom>
          <a:noFill/>
        </p:spPr>
        <p:txBody>
          <a:bodyPr wrap="square" rtlCol="0">
            <a:spAutoFit/>
          </a:bodyPr>
          <a:lstStyle/>
          <a:p>
            <a:pPr algn="ctr"/>
            <a:r>
              <a:rPr lang="sl-SI" sz="4000" b="1" dirty="0">
                <a:cs typeface="Arial" panose="020B0604020202020204" pitchFamily="34" charset="0"/>
              </a:rPr>
              <a:t>… opazijo jih le pozorni ljudje …</a:t>
            </a:r>
          </a:p>
        </p:txBody>
      </p:sp>
      <p:pic>
        <p:nvPicPr>
          <p:cNvPr id="32" name="Picture 31" descr="A close up of a bird flying in the sky&#10;&#10;Description automatically generated">
            <a:extLst>
              <a:ext uri="{FF2B5EF4-FFF2-40B4-BE49-F238E27FC236}">
                <a16:creationId xmlns:a16="http://schemas.microsoft.com/office/drawing/2014/main" id="{1180D4C5-A854-4281-914A-4D3F6AB06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210" y="2310720"/>
            <a:ext cx="3961600" cy="2228400"/>
          </a:xfrm>
          <a:prstGeom prst="rect">
            <a:avLst/>
          </a:prstGeom>
          <a:scene3d>
            <a:camera prst="orthographicFront"/>
            <a:lightRig rig="threePt" dir="t"/>
          </a:scene3d>
          <a:sp3d>
            <a:bevelT/>
          </a:sp3d>
        </p:spPr>
      </p:pic>
      <p:sp>
        <p:nvSpPr>
          <p:cNvPr id="13" name="TextBox 12">
            <a:extLst>
              <a:ext uri="{FF2B5EF4-FFF2-40B4-BE49-F238E27FC236}">
                <a16:creationId xmlns:a16="http://schemas.microsoft.com/office/drawing/2014/main" id="{C2607313-D39D-4759-A028-6AAD6BDA2BB9}"/>
              </a:ext>
            </a:extLst>
          </p:cNvPr>
          <p:cNvSpPr txBox="1"/>
          <p:nvPr/>
        </p:nvSpPr>
        <p:spPr>
          <a:xfrm>
            <a:off x="9895367" y="53789"/>
            <a:ext cx="2296634" cy="338554"/>
          </a:xfrm>
          <a:prstGeom prst="rect">
            <a:avLst/>
          </a:prstGeom>
          <a:noFill/>
        </p:spPr>
        <p:txBody>
          <a:bodyPr wrap="square" rtlCol="0">
            <a:spAutoFit/>
          </a:bodyPr>
          <a:lstStyle/>
          <a:p>
            <a:pPr algn="ctr"/>
            <a:r>
              <a:rPr lang="sl-SI" sz="1600" dirty="0">
                <a:solidFill>
                  <a:schemeClr val="bg1"/>
                </a:solidFill>
                <a:effectLst>
                  <a:outerShdw blurRad="38100" dist="38100" dir="2700000" algn="tl">
                    <a:srgbClr val="000000">
                      <a:alpha val="43137"/>
                    </a:srgbClr>
                  </a:outerShdw>
                </a:effectLst>
                <a:cs typeface="Arial" panose="020B0604020202020204" pitchFamily="34" charset="0"/>
              </a:rPr>
              <a:t>Polojnik: </a:t>
            </a:r>
            <a:r>
              <a:rPr lang="sl-SI" sz="1600" dirty="0" err="1">
                <a:solidFill>
                  <a:schemeClr val="bg1"/>
                </a:solidFill>
                <a:effectLst>
                  <a:outerShdw blurRad="38100" dist="38100" dir="2700000" algn="tl">
                    <a:srgbClr val="000000">
                      <a:alpha val="43137"/>
                    </a:srgbClr>
                  </a:outerShdw>
                </a:effectLst>
                <a:cs typeface="Arial" panose="020B0604020202020204" pitchFamily="34" charset="0"/>
              </a:rPr>
              <a:t>porteti</a:t>
            </a:r>
            <a:r>
              <a:rPr lang="sl-SI" sz="1600" dirty="0">
                <a:solidFill>
                  <a:schemeClr val="bg1"/>
                </a:solidFill>
                <a:effectLst>
                  <a:outerShdw blurRad="38100" dist="38100" dir="2700000" algn="tl">
                    <a:srgbClr val="000000">
                      <a:alpha val="43137"/>
                    </a:srgbClr>
                  </a:outerShdw>
                </a:effectLst>
                <a:cs typeface="Arial" panose="020B0604020202020204" pitchFamily="34" charset="0"/>
              </a:rPr>
              <a:t> osebkov.</a:t>
            </a:r>
            <a:endParaRPr lang="sl-SI" sz="11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15" name="TextBox 14">
            <a:extLst>
              <a:ext uri="{FF2B5EF4-FFF2-40B4-BE49-F238E27FC236}">
                <a16:creationId xmlns:a16="http://schemas.microsoft.com/office/drawing/2014/main" id="{7586B6E3-DC5C-4A7C-8958-E3D033010B18}"/>
              </a:ext>
            </a:extLst>
          </p:cNvPr>
          <p:cNvSpPr txBox="1"/>
          <p:nvPr/>
        </p:nvSpPr>
        <p:spPr>
          <a:xfrm>
            <a:off x="3506829" y="159724"/>
            <a:ext cx="5178341" cy="646331"/>
          </a:xfrm>
          <a:custGeom>
            <a:avLst/>
            <a:gdLst>
              <a:gd name="connsiteX0" fmla="*/ 0 w 5178341"/>
              <a:gd name="connsiteY0" fmla="*/ 0 h 646331"/>
              <a:gd name="connsiteX1" fmla="*/ 678938 w 5178341"/>
              <a:gd name="connsiteY1" fmla="*/ 0 h 646331"/>
              <a:gd name="connsiteX2" fmla="*/ 1306093 w 5178341"/>
              <a:gd name="connsiteY2" fmla="*/ 0 h 646331"/>
              <a:gd name="connsiteX3" fmla="*/ 1881464 w 5178341"/>
              <a:gd name="connsiteY3" fmla="*/ 0 h 646331"/>
              <a:gd name="connsiteX4" fmla="*/ 2456835 w 5178341"/>
              <a:gd name="connsiteY4" fmla="*/ 0 h 646331"/>
              <a:gd name="connsiteX5" fmla="*/ 3135773 w 5178341"/>
              <a:gd name="connsiteY5" fmla="*/ 0 h 646331"/>
              <a:gd name="connsiteX6" fmla="*/ 3762928 w 5178341"/>
              <a:gd name="connsiteY6" fmla="*/ 0 h 646331"/>
              <a:gd name="connsiteX7" fmla="*/ 4182949 w 5178341"/>
              <a:gd name="connsiteY7" fmla="*/ 0 h 646331"/>
              <a:gd name="connsiteX8" fmla="*/ 5178341 w 5178341"/>
              <a:gd name="connsiteY8" fmla="*/ 0 h 646331"/>
              <a:gd name="connsiteX9" fmla="*/ 5178341 w 5178341"/>
              <a:gd name="connsiteY9" fmla="*/ 336092 h 646331"/>
              <a:gd name="connsiteX10" fmla="*/ 5178341 w 5178341"/>
              <a:gd name="connsiteY10" fmla="*/ 646331 h 646331"/>
              <a:gd name="connsiteX11" fmla="*/ 4706537 w 5178341"/>
              <a:gd name="connsiteY11" fmla="*/ 646331 h 646331"/>
              <a:gd name="connsiteX12" fmla="*/ 4027599 w 5178341"/>
              <a:gd name="connsiteY12" fmla="*/ 646331 h 646331"/>
              <a:gd name="connsiteX13" fmla="*/ 3504011 w 5178341"/>
              <a:gd name="connsiteY13" fmla="*/ 646331 h 646331"/>
              <a:gd name="connsiteX14" fmla="*/ 2825073 w 5178341"/>
              <a:gd name="connsiteY14" fmla="*/ 646331 h 646331"/>
              <a:gd name="connsiteX15" fmla="*/ 2353268 w 5178341"/>
              <a:gd name="connsiteY15" fmla="*/ 646331 h 646331"/>
              <a:gd name="connsiteX16" fmla="*/ 1933247 w 5178341"/>
              <a:gd name="connsiteY16" fmla="*/ 646331 h 646331"/>
              <a:gd name="connsiteX17" fmla="*/ 1513226 w 5178341"/>
              <a:gd name="connsiteY17" fmla="*/ 646331 h 646331"/>
              <a:gd name="connsiteX18" fmla="*/ 886072 w 5178341"/>
              <a:gd name="connsiteY18" fmla="*/ 646331 h 646331"/>
              <a:gd name="connsiteX19" fmla="*/ 0 w 5178341"/>
              <a:gd name="connsiteY19" fmla="*/ 646331 h 646331"/>
              <a:gd name="connsiteX20" fmla="*/ 0 w 5178341"/>
              <a:gd name="connsiteY20" fmla="*/ 323166 h 646331"/>
              <a:gd name="connsiteX21" fmla="*/ 0 w 5178341"/>
              <a:gd name="connsiteY21"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78341" h="646331" fill="none" extrusionOk="0">
                <a:moveTo>
                  <a:pt x="0" y="0"/>
                </a:moveTo>
                <a:cubicBezTo>
                  <a:pt x="261809" y="-51733"/>
                  <a:pt x="487628" y="62200"/>
                  <a:pt x="678938" y="0"/>
                </a:cubicBezTo>
                <a:cubicBezTo>
                  <a:pt x="870248" y="-62200"/>
                  <a:pt x="1108295" y="2809"/>
                  <a:pt x="1306093" y="0"/>
                </a:cubicBezTo>
                <a:cubicBezTo>
                  <a:pt x="1503892" y="-2809"/>
                  <a:pt x="1600851" y="38980"/>
                  <a:pt x="1881464" y="0"/>
                </a:cubicBezTo>
                <a:cubicBezTo>
                  <a:pt x="2162077" y="-38980"/>
                  <a:pt x="2205768" y="65520"/>
                  <a:pt x="2456835" y="0"/>
                </a:cubicBezTo>
                <a:cubicBezTo>
                  <a:pt x="2707902" y="-65520"/>
                  <a:pt x="2867592" y="39932"/>
                  <a:pt x="3135773" y="0"/>
                </a:cubicBezTo>
                <a:cubicBezTo>
                  <a:pt x="3403954" y="-39932"/>
                  <a:pt x="3529567" y="2255"/>
                  <a:pt x="3762928" y="0"/>
                </a:cubicBezTo>
                <a:cubicBezTo>
                  <a:pt x="3996289" y="-2255"/>
                  <a:pt x="3978119" y="50103"/>
                  <a:pt x="4182949" y="0"/>
                </a:cubicBezTo>
                <a:cubicBezTo>
                  <a:pt x="4387779" y="-50103"/>
                  <a:pt x="4946936" y="25658"/>
                  <a:pt x="5178341" y="0"/>
                </a:cubicBezTo>
                <a:cubicBezTo>
                  <a:pt x="5215625" y="145863"/>
                  <a:pt x="5160271" y="239687"/>
                  <a:pt x="5178341" y="336092"/>
                </a:cubicBezTo>
                <a:cubicBezTo>
                  <a:pt x="5196411" y="432497"/>
                  <a:pt x="5141978" y="513074"/>
                  <a:pt x="5178341" y="646331"/>
                </a:cubicBezTo>
                <a:cubicBezTo>
                  <a:pt x="4993129" y="657601"/>
                  <a:pt x="4939131" y="614005"/>
                  <a:pt x="4706537" y="646331"/>
                </a:cubicBezTo>
                <a:cubicBezTo>
                  <a:pt x="4473943" y="678657"/>
                  <a:pt x="4344825" y="619720"/>
                  <a:pt x="4027599" y="646331"/>
                </a:cubicBezTo>
                <a:cubicBezTo>
                  <a:pt x="3710373" y="672942"/>
                  <a:pt x="3735528" y="610223"/>
                  <a:pt x="3504011" y="646331"/>
                </a:cubicBezTo>
                <a:cubicBezTo>
                  <a:pt x="3272494" y="682439"/>
                  <a:pt x="3076457" y="620688"/>
                  <a:pt x="2825073" y="646331"/>
                </a:cubicBezTo>
                <a:cubicBezTo>
                  <a:pt x="2573689" y="671974"/>
                  <a:pt x="2485923" y="643625"/>
                  <a:pt x="2353268" y="646331"/>
                </a:cubicBezTo>
                <a:cubicBezTo>
                  <a:pt x="2220613" y="649037"/>
                  <a:pt x="2137988" y="635151"/>
                  <a:pt x="1933247" y="646331"/>
                </a:cubicBezTo>
                <a:cubicBezTo>
                  <a:pt x="1728506" y="657511"/>
                  <a:pt x="1662953" y="620710"/>
                  <a:pt x="1513226" y="646331"/>
                </a:cubicBezTo>
                <a:cubicBezTo>
                  <a:pt x="1363499" y="671952"/>
                  <a:pt x="1027838" y="623251"/>
                  <a:pt x="886072" y="646331"/>
                </a:cubicBezTo>
                <a:cubicBezTo>
                  <a:pt x="744306" y="669411"/>
                  <a:pt x="432950" y="636941"/>
                  <a:pt x="0" y="646331"/>
                </a:cubicBezTo>
                <a:cubicBezTo>
                  <a:pt x="-23976" y="502531"/>
                  <a:pt x="4283" y="420321"/>
                  <a:pt x="0" y="323166"/>
                </a:cubicBezTo>
                <a:cubicBezTo>
                  <a:pt x="-4283" y="226011"/>
                  <a:pt x="19478" y="72052"/>
                  <a:pt x="0" y="0"/>
                </a:cubicBezTo>
                <a:close/>
              </a:path>
              <a:path w="5178341" h="646331" stroke="0" extrusionOk="0">
                <a:moveTo>
                  <a:pt x="0" y="0"/>
                </a:moveTo>
                <a:cubicBezTo>
                  <a:pt x="187574" y="-36534"/>
                  <a:pt x="396431" y="30388"/>
                  <a:pt x="523588" y="0"/>
                </a:cubicBezTo>
                <a:cubicBezTo>
                  <a:pt x="650745" y="-30388"/>
                  <a:pt x="759707" y="6953"/>
                  <a:pt x="943609" y="0"/>
                </a:cubicBezTo>
                <a:cubicBezTo>
                  <a:pt x="1127511" y="-6953"/>
                  <a:pt x="1325242" y="80318"/>
                  <a:pt x="1622547" y="0"/>
                </a:cubicBezTo>
                <a:cubicBezTo>
                  <a:pt x="1919852" y="-80318"/>
                  <a:pt x="2036983" y="8618"/>
                  <a:pt x="2146135" y="0"/>
                </a:cubicBezTo>
                <a:cubicBezTo>
                  <a:pt x="2255287" y="-8618"/>
                  <a:pt x="2470144" y="29034"/>
                  <a:pt x="2669722" y="0"/>
                </a:cubicBezTo>
                <a:cubicBezTo>
                  <a:pt x="2869300" y="-29034"/>
                  <a:pt x="3190674" y="78853"/>
                  <a:pt x="3348661" y="0"/>
                </a:cubicBezTo>
                <a:cubicBezTo>
                  <a:pt x="3506648" y="-78853"/>
                  <a:pt x="3591102" y="10582"/>
                  <a:pt x="3820465" y="0"/>
                </a:cubicBezTo>
                <a:cubicBezTo>
                  <a:pt x="4049828" y="-10582"/>
                  <a:pt x="4294907" y="45271"/>
                  <a:pt x="4499403" y="0"/>
                </a:cubicBezTo>
                <a:cubicBezTo>
                  <a:pt x="4703899" y="-45271"/>
                  <a:pt x="5003478" y="37994"/>
                  <a:pt x="5178341" y="0"/>
                </a:cubicBezTo>
                <a:cubicBezTo>
                  <a:pt x="5206255" y="69999"/>
                  <a:pt x="5165860" y="203489"/>
                  <a:pt x="5178341" y="323166"/>
                </a:cubicBezTo>
                <a:cubicBezTo>
                  <a:pt x="5190822" y="442843"/>
                  <a:pt x="5161237" y="576376"/>
                  <a:pt x="5178341" y="646331"/>
                </a:cubicBezTo>
                <a:cubicBezTo>
                  <a:pt x="4869186" y="668597"/>
                  <a:pt x="4835731" y="638460"/>
                  <a:pt x="4551186" y="646331"/>
                </a:cubicBezTo>
                <a:cubicBezTo>
                  <a:pt x="4266642" y="654202"/>
                  <a:pt x="4170478" y="620702"/>
                  <a:pt x="3872248" y="646331"/>
                </a:cubicBezTo>
                <a:cubicBezTo>
                  <a:pt x="3574018" y="671960"/>
                  <a:pt x="3450257" y="620947"/>
                  <a:pt x="3193310" y="646331"/>
                </a:cubicBezTo>
                <a:cubicBezTo>
                  <a:pt x="2936363" y="671715"/>
                  <a:pt x="2923282" y="591725"/>
                  <a:pt x="2721506" y="646331"/>
                </a:cubicBezTo>
                <a:cubicBezTo>
                  <a:pt x="2519730" y="700937"/>
                  <a:pt x="2384068" y="600035"/>
                  <a:pt x="2146135" y="646331"/>
                </a:cubicBezTo>
                <a:cubicBezTo>
                  <a:pt x="1908202" y="692627"/>
                  <a:pt x="1731323" y="609065"/>
                  <a:pt x="1467197" y="646331"/>
                </a:cubicBezTo>
                <a:cubicBezTo>
                  <a:pt x="1203071" y="683597"/>
                  <a:pt x="1116042" y="595564"/>
                  <a:pt x="891825" y="646331"/>
                </a:cubicBezTo>
                <a:cubicBezTo>
                  <a:pt x="667608" y="697098"/>
                  <a:pt x="438449" y="556546"/>
                  <a:pt x="0" y="646331"/>
                </a:cubicBezTo>
                <a:cubicBezTo>
                  <a:pt x="-28682" y="554744"/>
                  <a:pt x="15634" y="454617"/>
                  <a:pt x="0" y="336092"/>
                </a:cubicBezTo>
                <a:cubicBezTo>
                  <a:pt x="-15634" y="217567"/>
                  <a:pt x="5267" y="71233"/>
                  <a:pt x="0" y="0"/>
                </a:cubicBezTo>
                <a:close/>
              </a:path>
            </a:pathLst>
          </a:custGeom>
          <a:gradFill flip="none" rotWithShape="1">
            <a:gsLst>
              <a:gs pos="0">
                <a:schemeClr val="accent3">
                  <a:lumMod val="0"/>
                  <a:lumOff val="100000"/>
                  <a:alpha val="0"/>
                </a:schemeClr>
              </a:gs>
              <a:gs pos="84000">
                <a:schemeClr val="accent3">
                  <a:lumMod val="0"/>
                  <a:lumOff val="100000"/>
                </a:schemeClr>
              </a:gs>
              <a:gs pos="100000">
                <a:schemeClr val="accent3">
                  <a:lumMod val="100000"/>
                </a:schemeClr>
              </a:gs>
            </a:gsLst>
            <a:path path="shape">
              <a:fillToRect l="50000" t="50000" r="50000" b="50000"/>
            </a:path>
            <a:tileRect/>
          </a:grad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Razlike znotraj vrste</a:t>
            </a:r>
          </a:p>
        </p:txBody>
      </p:sp>
      <p:sp>
        <p:nvSpPr>
          <p:cNvPr id="17" name="Half Frame 16">
            <a:extLst>
              <a:ext uri="{FF2B5EF4-FFF2-40B4-BE49-F238E27FC236}">
                <a16:creationId xmlns:a16="http://schemas.microsoft.com/office/drawing/2014/main" id="{40D2CE84-4EC6-465C-9300-300F8017EDFA}"/>
              </a:ext>
            </a:extLst>
          </p:cNvPr>
          <p:cNvSpPr/>
          <p:nvPr/>
        </p:nvSpPr>
        <p:spPr>
          <a:xfrm rot="10800000">
            <a:off x="7859424" y="575510"/>
            <a:ext cx="987745" cy="400110"/>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8530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000"/>
                                  </p:stCondLst>
                                  <p:childTnLst>
                                    <p:animEffect transition="out" filter="fade">
                                      <p:cBhvr>
                                        <p:cTn id="6" dur="2000"/>
                                        <p:tgtEl>
                                          <p:spTgt spid="32"/>
                                        </p:tgtEl>
                                      </p:cBhvr>
                                    </p:animEffect>
                                    <p:set>
                                      <p:cBhvr>
                                        <p:cTn id="7"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7" name="Picture 6" descr="A person wearing a suit and tie&#10;&#10;Description automatically generated">
            <a:extLst>
              <a:ext uri="{FF2B5EF4-FFF2-40B4-BE49-F238E27FC236}">
                <a16:creationId xmlns:a16="http://schemas.microsoft.com/office/drawing/2014/main" id="{9D81B5DB-A365-407F-852F-4AE2310A2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92" y="1123527"/>
            <a:ext cx="2302400" cy="4604800"/>
          </a:xfrm>
          <a:prstGeom prst="rect">
            <a:avLst/>
          </a:prstGeom>
        </p:spPr>
      </p:pic>
      <p:cxnSp>
        <p:nvCxnSpPr>
          <p:cNvPr id="14" name="Straight Connector 16">
            <a:extLst>
              <a:ext uri="{FF2B5EF4-FFF2-40B4-BE49-F238E27FC236}">
                <a16:creationId xmlns:a16="http://schemas.microsoft.com/office/drawing/2014/main" id="{50DA1EB8-87CF-4588-A1FD-4756F9A28F6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2" name="Picture 11" descr="A person wearing glasses&#10;&#10;Description automatically generated">
            <a:extLst>
              <a:ext uri="{FF2B5EF4-FFF2-40B4-BE49-F238E27FC236}">
                <a16:creationId xmlns:a16="http://schemas.microsoft.com/office/drawing/2014/main" id="{C82A9646-02EB-49B1-8965-99D198BEA8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591" y="1123527"/>
            <a:ext cx="2302400" cy="4604800"/>
          </a:xfrm>
          <a:prstGeom prst="rect">
            <a:avLst/>
          </a:prstGeom>
        </p:spPr>
      </p:pic>
      <p:cxnSp>
        <p:nvCxnSpPr>
          <p:cNvPr id="15" name="Straight Connector 18">
            <a:extLst>
              <a:ext uri="{FF2B5EF4-FFF2-40B4-BE49-F238E27FC236}">
                <a16:creationId xmlns:a16="http://schemas.microsoft.com/office/drawing/2014/main" id="{D7A4E378-EA57-47B9-B1EB-58B998F6CF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person&#10;&#10;Description automatically generated">
            <a:extLst>
              <a:ext uri="{FF2B5EF4-FFF2-40B4-BE49-F238E27FC236}">
                <a16:creationId xmlns:a16="http://schemas.microsoft.com/office/drawing/2014/main" id="{D48999D5-EA46-4D10-84A8-9238E6D1B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4686" y="1123527"/>
            <a:ext cx="2302400" cy="4604800"/>
          </a:xfrm>
          <a:prstGeom prst="rect">
            <a:avLst/>
          </a:prstGeom>
        </p:spPr>
      </p:pic>
      <p:cxnSp>
        <p:nvCxnSpPr>
          <p:cNvPr id="18" name="Straight Connector 20">
            <a:extLst>
              <a:ext uri="{FF2B5EF4-FFF2-40B4-BE49-F238E27FC236}">
                <a16:creationId xmlns:a16="http://schemas.microsoft.com/office/drawing/2014/main" id="{D2B31ED6-76F0-425A-9A41-C947AEF9C14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A person wearing a suit and tie&#10;&#10;Description automatically generated">
            <a:extLst>
              <a:ext uri="{FF2B5EF4-FFF2-40B4-BE49-F238E27FC236}">
                <a16:creationId xmlns:a16="http://schemas.microsoft.com/office/drawing/2014/main" id="{52393155-EF2E-4C45-99CB-33C28E93F5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9622" y="1123527"/>
            <a:ext cx="2302399" cy="4604800"/>
          </a:xfrm>
          <a:prstGeom prst="rect">
            <a:avLst/>
          </a:prstGeom>
        </p:spPr>
      </p:pic>
      <p:sp>
        <p:nvSpPr>
          <p:cNvPr id="20" name="TextBox 19">
            <a:extLst>
              <a:ext uri="{FF2B5EF4-FFF2-40B4-BE49-F238E27FC236}">
                <a16:creationId xmlns:a16="http://schemas.microsoft.com/office/drawing/2014/main" id="{7BF2426F-AD4A-40ED-8B89-5C5A519D30D6}"/>
              </a:ext>
            </a:extLst>
          </p:cNvPr>
          <p:cNvSpPr txBox="1"/>
          <p:nvPr/>
        </p:nvSpPr>
        <p:spPr>
          <a:xfrm>
            <a:off x="613592" y="5825858"/>
            <a:ext cx="2302400" cy="400110"/>
          </a:xfrm>
          <a:prstGeom prst="rect">
            <a:avLst/>
          </a:prstGeom>
          <a:noFill/>
        </p:spPr>
        <p:txBody>
          <a:bodyPr wrap="square" rtlCol="0">
            <a:spAutoFit/>
          </a:bodyPr>
          <a:lstStyle/>
          <a:p>
            <a:pPr algn="ctr"/>
            <a:r>
              <a:rPr lang="sl-SI" sz="2000" b="1" dirty="0">
                <a:cs typeface="Arial" panose="020B0604020202020204" pitchFamily="34" charset="0"/>
              </a:rPr>
              <a:t>Georgio </a:t>
            </a:r>
            <a:r>
              <a:rPr lang="sl-SI" sz="2000" b="1" dirty="0" err="1">
                <a:cs typeface="Arial" panose="020B0604020202020204" pitchFamily="34" charset="0"/>
              </a:rPr>
              <a:t>Armani</a:t>
            </a:r>
            <a:endParaRPr lang="sl-SI" sz="2000" b="1" dirty="0">
              <a:cs typeface="Arial" panose="020B0604020202020204" pitchFamily="34" charset="0"/>
            </a:endParaRPr>
          </a:p>
        </p:txBody>
      </p:sp>
      <p:sp>
        <p:nvSpPr>
          <p:cNvPr id="22" name="TextBox 21">
            <a:extLst>
              <a:ext uri="{FF2B5EF4-FFF2-40B4-BE49-F238E27FC236}">
                <a16:creationId xmlns:a16="http://schemas.microsoft.com/office/drawing/2014/main" id="{F260D92B-B4EC-42B5-A8E5-8987E1111485}"/>
              </a:ext>
            </a:extLst>
          </p:cNvPr>
          <p:cNvSpPr txBox="1"/>
          <p:nvPr/>
        </p:nvSpPr>
        <p:spPr>
          <a:xfrm>
            <a:off x="3483591" y="5825858"/>
            <a:ext cx="2302400" cy="400110"/>
          </a:xfrm>
          <a:prstGeom prst="rect">
            <a:avLst/>
          </a:prstGeom>
          <a:noFill/>
        </p:spPr>
        <p:txBody>
          <a:bodyPr wrap="square" rtlCol="0">
            <a:spAutoFit/>
          </a:bodyPr>
          <a:lstStyle/>
          <a:p>
            <a:pPr algn="ctr"/>
            <a:r>
              <a:rPr lang="sl-SI" sz="2000" b="1" dirty="0">
                <a:cs typeface="Arial" panose="020B0604020202020204" pitchFamily="34" charset="0"/>
              </a:rPr>
              <a:t>Steve Jobs</a:t>
            </a:r>
          </a:p>
        </p:txBody>
      </p:sp>
      <p:sp>
        <p:nvSpPr>
          <p:cNvPr id="23" name="TextBox 22">
            <a:extLst>
              <a:ext uri="{FF2B5EF4-FFF2-40B4-BE49-F238E27FC236}">
                <a16:creationId xmlns:a16="http://schemas.microsoft.com/office/drawing/2014/main" id="{0420C718-AC5D-419D-8FC8-AE97E49B9080}"/>
              </a:ext>
            </a:extLst>
          </p:cNvPr>
          <p:cNvSpPr txBox="1"/>
          <p:nvPr/>
        </p:nvSpPr>
        <p:spPr>
          <a:xfrm>
            <a:off x="6364686" y="5825858"/>
            <a:ext cx="2302400" cy="400110"/>
          </a:xfrm>
          <a:prstGeom prst="rect">
            <a:avLst/>
          </a:prstGeom>
          <a:noFill/>
        </p:spPr>
        <p:txBody>
          <a:bodyPr wrap="square" rtlCol="0">
            <a:spAutoFit/>
          </a:bodyPr>
          <a:lstStyle/>
          <a:p>
            <a:pPr algn="ctr"/>
            <a:r>
              <a:rPr lang="sl-SI" sz="2000" b="1" dirty="0" err="1">
                <a:cs typeface="Arial" panose="020B0604020202020204" pitchFamily="34" charset="0"/>
              </a:rPr>
              <a:t>Lionel</a:t>
            </a:r>
            <a:r>
              <a:rPr lang="sl-SI" sz="2000" b="1" dirty="0">
                <a:cs typeface="Arial" panose="020B0604020202020204" pitchFamily="34" charset="0"/>
              </a:rPr>
              <a:t> </a:t>
            </a:r>
            <a:r>
              <a:rPr lang="sl-SI" sz="2000" b="1" dirty="0" err="1">
                <a:cs typeface="Arial" panose="020B0604020202020204" pitchFamily="34" charset="0"/>
              </a:rPr>
              <a:t>Messi</a:t>
            </a:r>
            <a:endParaRPr lang="sl-SI" sz="2000" b="1" dirty="0">
              <a:cs typeface="Arial" panose="020B0604020202020204" pitchFamily="34" charset="0"/>
            </a:endParaRPr>
          </a:p>
        </p:txBody>
      </p:sp>
      <p:sp>
        <p:nvSpPr>
          <p:cNvPr id="24" name="TextBox 23">
            <a:extLst>
              <a:ext uri="{FF2B5EF4-FFF2-40B4-BE49-F238E27FC236}">
                <a16:creationId xmlns:a16="http://schemas.microsoft.com/office/drawing/2014/main" id="{2654EFC9-5502-4F90-9C88-F8A9F2824D4A}"/>
              </a:ext>
            </a:extLst>
          </p:cNvPr>
          <p:cNvSpPr txBox="1"/>
          <p:nvPr/>
        </p:nvSpPr>
        <p:spPr>
          <a:xfrm>
            <a:off x="9245781" y="5825858"/>
            <a:ext cx="2302400" cy="400110"/>
          </a:xfrm>
          <a:prstGeom prst="rect">
            <a:avLst/>
          </a:prstGeom>
          <a:noFill/>
        </p:spPr>
        <p:txBody>
          <a:bodyPr wrap="square" rtlCol="0">
            <a:spAutoFit/>
          </a:bodyPr>
          <a:lstStyle/>
          <a:p>
            <a:pPr algn="ctr"/>
            <a:r>
              <a:rPr lang="sl-SI" sz="2000" b="1" dirty="0">
                <a:cs typeface="Arial" panose="020B0604020202020204" pitchFamily="34" charset="0"/>
              </a:rPr>
              <a:t>Frank Sinatra</a:t>
            </a:r>
          </a:p>
        </p:txBody>
      </p:sp>
      <p:sp>
        <p:nvSpPr>
          <p:cNvPr id="31" name="Half Frame 30">
            <a:extLst>
              <a:ext uri="{FF2B5EF4-FFF2-40B4-BE49-F238E27FC236}">
                <a16:creationId xmlns:a16="http://schemas.microsoft.com/office/drawing/2014/main" id="{5CCDF92C-4040-405E-BF8A-EDD1A70E521F}"/>
              </a:ext>
            </a:extLst>
          </p:cNvPr>
          <p:cNvSpPr/>
          <p:nvPr/>
        </p:nvSpPr>
        <p:spPr>
          <a:xfrm rot="10800000">
            <a:off x="7872773" y="582433"/>
            <a:ext cx="987745" cy="400110"/>
          </a:xfrm>
          <a:prstGeom prst="halfFram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solidFill>
                <a:schemeClr val="tx1"/>
              </a:solidFill>
            </a:endParaRPr>
          </a:p>
        </p:txBody>
      </p:sp>
      <p:sp>
        <p:nvSpPr>
          <p:cNvPr id="32" name="Half Frame 31">
            <a:extLst>
              <a:ext uri="{FF2B5EF4-FFF2-40B4-BE49-F238E27FC236}">
                <a16:creationId xmlns:a16="http://schemas.microsoft.com/office/drawing/2014/main" id="{CF55366E-0CAB-4163-9AC9-A3DD647CB293}"/>
              </a:ext>
            </a:extLst>
          </p:cNvPr>
          <p:cNvSpPr/>
          <p:nvPr/>
        </p:nvSpPr>
        <p:spPr>
          <a:xfrm rot="10800000" flipV="1">
            <a:off x="10198423" y="964348"/>
            <a:ext cx="1507852" cy="400111"/>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solidFill>
                <a:schemeClr val="tx1"/>
              </a:solidFill>
            </a:endParaRPr>
          </a:p>
        </p:txBody>
      </p:sp>
      <p:pic>
        <p:nvPicPr>
          <p:cNvPr id="33" name="Graphic 32" descr="Users">
            <a:extLst>
              <a:ext uri="{FF2B5EF4-FFF2-40B4-BE49-F238E27FC236}">
                <a16:creationId xmlns:a16="http://schemas.microsoft.com/office/drawing/2014/main" id="{D4319C84-53DB-4FD5-9D54-24E48270576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656525" y="209127"/>
            <a:ext cx="914400" cy="914400"/>
          </a:xfrm>
          <a:prstGeom prst="rect">
            <a:avLst/>
          </a:prstGeom>
        </p:spPr>
      </p:pic>
      <p:sp>
        <p:nvSpPr>
          <p:cNvPr id="2" name="Rectangle 1">
            <a:extLst>
              <a:ext uri="{FF2B5EF4-FFF2-40B4-BE49-F238E27FC236}">
                <a16:creationId xmlns:a16="http://schemas.microsoft.com/office/drawing/2014/main" id="{A8D5DFA1-A213-4BAA-8983-DCF2162E984D}"/>
              </a:ext>
            </a:extLst>
          </p:cNvPr>
          <p:cNvSpPr/>
          <p:nvPr/>
        </p:nvSpPr>
        <p:spPr>
          <a:xfrm>
            <a:off x="756630" y="6187728"/>
            <a:ext cx="1938929" cy="369332"/>
          </a:xfrm>
          <a:prstGeom prst="rect">
            <a:avLst/>
          </a:prstGeom>
        </p:spPr>
        <p:txBody>
          <a:bodyPr wrap="none">
            <a:spAutoFit/>
          </a:bodyPr>
          <a:lstStyle/>
          <a:p>
            <a:pPr algn="ctr"/>
            <a:r>
              <a:rPr lang="sl-SI" b="1" dirty="0">
                <a:cs typeface="Arial" panose="020B0604020202020204" pitchFamily="34" charset="0"/>
              </a:rPr>
              <a:t>Modni oblikovalec</a:t>
            </a:r>
          </a:p>
        </p:txBody>
      </p:sp>
      <p:sp>
        <p:nvSpPr>
          <p:cNvPr id="3" name="Rectangle 2">
            <a:extLst>
              <a:ext uri="{FF2B5EF4-FFF2-40B4-BE49-F238E27FC236}">
                <a16:creationId xmlns:a16="http://schemas.microsoft.com/office/drawing/2014/main" id="{922DB2CE-17B9-49AB-9CE3-1589D0CCDD78}"/>
              </a:ext>
            </a:extLst>
          </p:cNvPr>
          <p:cNvSpPr/>
          <p:nvPr/>
        </p:nvSpPr>
        <p:spPr>
          <a:xfrm>
            <a:off x="4136061" y="6187728"/>
            <a:ext cx="1011046" cy="369332"/>
          </a:xfrm>
          <a:prstGeom prst="rect">
            <a:avLst/>
          </a:prstGeom>
        </p:spPr>
        <p:txBody>
          <a:bodyPr wrap="none">
            <a:spAutoFit/>
          </a:bodyPr>
          <a:lstStyle/>
          <a:p>
            <a:pPr algn="ctr"/>
            <a:r>
              <a:rPr lang="sl-SI" b="1" dirty="0">
                <a:cs typeface="Arial" panose="020B0604020202020204" pitchFamily="34" charset="0"/>
              </a:rPr>
              <a:t>Izumitelj</a:t>
            </a:r>
          </a:p>
        </p:txBody>
      </p:sp>
      <p:sp>
        <p:nvSpPr>
          <p:cNvPr id="4" name="Rectangle 3">
            <a:extLst>
              <a:ext uri="{FF2B5EF4-FFF2-40B4-BE49-F238E27FC236}">
                <a16:creationId xmlns:a16="http://schemas.microsoft.com/office/drawing/2014/main" id="{C53774EA-FA0B-42B4-9844-361E40EACC10}"/>
              </a:ext>
            </a:extLst>
          </p:cNvPr>
          <p:cNvSpPr/>
          <p:nvPr/>
        </p:nvSpPr>
        <p:spPr>
          <a:xfrm>
            <a:off x="6878372" y="6187728"/>
            <a:ext cx="1275028" cy="369332"/>
          </a:xfrm>
          <a:prstGeom prst="rect">
            <a:avLst/>
          </a:prstGeom>
        </p:spPr>
        <p:txBody>
          <a:bodyPr wrap="none">
            <a:spAutoFit/>
          </a:bodyPr>
          <a:lstStyle/>
          <a:p>
            <a:pPr algn="ctr"/>
            <a:r>
              <a:rPr lang="sl-SI" b="1" dirty="0">
                <a:cs typeface="Arial" panose="020B0604020202020204" pitchFamily="34" charset="0"/>
              </a:rPr>
              <a:t>Nogometaš</a:t>
            </a:r>
          </a:p>
        </p:txBody>
      </p:sp>
      <p:sp>
        <p:nvSpPr>
          <p:cNvPr id="6" name="Rectangle 5">
            <a:extLst>
              <a:ext uri="{FF2B5EF4-FFF2-40B4-BE49-F238E27FC236}">
                <a16:creationId xmlns:a16="http://schemas.microsoft.com/office/drawing/2014/main" id="{48311620-CF54-4584-9701-C71588B5C3FC}"/>
              </a:ext>
            </a:extLst>
          </p:cNvPr>
          <p:cNvSpPr/>
          <p:nvPr/>
        </p:nvSpPr>
        <p:spPr>
          <a:xfrm>
            <a:off x="10028418" y="6187728"/>
            <a:ext cx="737125" cy="369332"/>
          </a:xfrm>
          <a:prstGeom prst="rect">
            <a:avLst/>
          </a:prstGeom>
        </p:spPr>
        <p:txBody>
          <a:bodyPr wrap="none">
            <a:spAutoFit/>
          </a:bodyPr>
          <a:lstStyle/>
          <a:p>
            <a:pPr algn="ctr"/>
            <a:r>
              <a:rPr lang="sl-SI" b="1" dirty="0">
                <a:cs typeface="Arial" panose="020B0604020202020204" pitchFamily="34" charset="0"/>
              </a:rPr>
              <a:t>Pevec</a:t>
            </a:r>
          </a:p>
        </p:txBody>
      </p:sp>
      <p:sp>
        <p:nvSpPr>
          <p:cNvPr id="21" name="TextBox 20">
            <a:extLst>
              <a:ext uri="{FF2B5EF4-FFF2-40B4-BE49-F238E27FC236}">
                <a16:creationId xmlns:a16="http://schemas.microsoft.com/office/drawing/2014/main" id="{1F089AFE-8E51-453E-A426-00DFC3361A7C}"/>
              </a:ext>
            </a:extLst>
          </p:cNvPr>
          <p:cNvSpPr txBox="1"/>
          <p:nvPr/>
        </p:nvSpPr>
        <p:spPr>
          <a:xfrm>
            <a:off x="3508740" y="165496"/>
            <a:ext cx="5178341" cy="646331"/>
          </a:xfrm>
          <a:custGeom>
            <a:avLst/>
            <a:gdLst>
              <a:gd name="connsiteX0" fmla="*/ 0 w 5178341"/>
              <a:gd name="connsiteY0" fmla="*/ 0 h 646331"/>
              <a:gd name="connsiteX1" fmla="*/ 678938 w 5178341"/>
              <a:gd name="connsiteY1" fmla="*/ 0 h 646331"/>
              <a:gd name="connsiteX2" fmla="*/ 1306093 w 5178341"/>
              <a:gd name="connsiteY2" fmla="*/ 0 h 646331"/>
              <a:gd name="connsiteX3" fmla="*/ 1881464 w 5178341"/>
              <a:gd name="connsiteY3" fmla="*/ 0 h 646331"/>
              <a:gd name="connsiteX4" fmla="*/ 2456835 w 5178341"/>
              <a:gd name="connsiteY4" fmla="*/ 0 h 646331"/>
              <a:gd name="connsiteX5" fmla="*/ 3135773 w 5178341"/>
              <a:gd name="connsiteY5" fmla="*/ 0 h 646331"/>
              <a:gd name="connsiteX6" fmla="*/ 3762928 w 5178341"/>
              <a:gd name="connsiteY6" fmla="*/ 0 h 646331"/>
              <a:gd name="connsiteX7" fmla="*/ 4182949 w 5178341"/>
              <a:gd name="connsiteY7" fmla="*/ 0 h 646331"/>
              <a:gd name="connsiteX8" fmla="*/ 5178341 w 5178341"/>
              <a:gd name="connsiteY8" fmla="*/ 0 h 646331"/>
              <a:gd name="connsiteX9" fmla="*/ 5178341 w 5178341"/>
              <a:gd name="connsiteY9" fmla="*/ 336092 h 646331"/>
              <a:gd name="connsiteX10" fmla="*/ 5178341 w 5178341"/>
              <a:gd name="connsiteY10" fmla="*/ 646331 h 646331"/>
              <a:gd name="connsiteX11" fmla="*/ 4706537 w 5178341"/>
              <a:gd name="connsiteY11" fmla="*/ 646331 h 646331"/>
              <a:gd name="connsiteX12" fmla="*/ 4027599 w 5178341"/>
              <a:gd name="connsiteY12" fmla="*/ 646331 h 646331"/>
              <a:gd name="connsiteX13" fmla="*/ 3504011 w 5178341"/>
              <a:gd name="connsiteY13" fmla="*/ 646331 h 646331"/>
              <a:gd name="connsiteX14" fmla="*/ 2825073 w 5178341"/>
              <a:gd name="connsiteY14" fmla="*/ 646331 h 646331"/>
              <a:gd name="connsiteX15" fmla="*/ 2353268 w 5178341"/>
              <a:gd name="connsiteY15" fmla="*/ 646331 h 646331"/>
              <a:gd name="connsiteX16" fmla="*/ 1933247 w 5178341"/>
              <a:gd name="connsiteY16" fmla="*/ 646331 h 646331"/>
              <a:gd name="connsiteX17" fmla="*/ 1513226 w 5178341"/>
              <a:gd name="connsiteY17" fmla="*/ 646331 h 646331"/>
              <a:gd name="connsiteX18" fmla="*/ 886072 w 5178341"/>
              <a:gd name="connsiteY18" fmla="*/ 646331 h 646331"/>
              <a:gd name="connsiteX19" fmla="*/ 0 w 5178341"/>
              <a:gd name="connsiteY19" fmla="*/ 646331 h 646331"/>
              <a:gd name="connsiteX20" fmla="*/ 0 w 5178341"/>
              <a:gd name="connsiteY20" fmla="*/ 323166 h 646331"/>
              <a:gd name="connsiteX21" fmla="*/ 0 w 5178341"/>
              <a:gd name="connsiteY21"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78341" h="646331" fill="none" extrusionOk="0">
                <a:moveTo>
                  <a:pt x="0" y="0"/>
                </a:moveTo>
                <a:cubicBezTo>
                  <a:pt x="261809" y="-51733"/>
                  <a:pt x="487628" y="62200"/>
                  <a:pt x="678938" y="0"/>
                </a:cubicBezTo>
                <a:cubicBezTo>
                  <a:pt x="870248" y="-62200"/>
                  <a:pt x="1108295" y="2809"/>
                  <a:pt x="1306093" y="0"/>
                </a:cubicBezTo>
                <a:cubicBezTo>
                  <a:pt x="1503892" y="-2809"/>
                  <a:pt x="1600851" y="38980"/>
                  <a:pt x="1881464" y="0"/>
                </a:cubicBezTo>
                <a:cubicBezTo>
                  <a:pt x="2162077" y="-38980"/>
                  <a:pt x="2205768" y="65520"/>
                  <a:pt x="2456835" y="0"/>
                </a:cubicBezTo>
                <a:cubicBezTo>
                  <a:pt x="2707902" y="-65520"/>
                  <a:pt x="2867592" y="39932"/>
                  <a:pt x="3135773" y="0"/>
                </a:cubicBezTo>
                <a:cubicBezTo>
                  <a:pt x="3403954" y="-39932"/>
                  <a:pt x="3529567" y="2255"/>
                  <a:pt x="3762928" y="0"/>
                </a:cubicBezTo>
                <a:cubicBezTo>
                  <a:pt x="3996289" y="-2255"/>
                  <a:pt x="3978119" y="50103"/>
                  <a:pt x="4182949" y="0"/>
                </a:cubicBezTo>
                <a:cubicBezTo>
                  <a:pt x="4387779" y="-50103"/>
                  <a:pt x="4946936" y="25658"/>
                  <a:pt x="5178341" y="0"/>
                </a:cubicBezTo>
                <a:cubicBezTo>
                  <a:pt x="5215625" y="145863"/>
                  <a:pt x="5160271" y="239687"/>
                  <a:pt x="5178341" y="336092"/>
                </a:cubicBezTo>
                <a:cubicBezTo>
                  <a:pt x="5196411" y="432497"/>
                  <a:pt x="5141978" y="513074"/>
                  <a:pt x="5178341" y="646331"/>
                </a:cubicBezTo>
                <a:cubicBezTo>
                  <a:pt x="4993129" y="657601"/>
                  <a:pt x="4939131" y="614005"/>
                  <a:pt x="4706537" y="646331"/>
                </a:cubicBezTo>
                <a:cubicBezTo>
                  <a:pt x="4473943" y="678657"/>
                  <a:pt x="4344825" y="619720"/>
                  <a:pt x="4027599" y="646331"/>
                </a:cubicBezTo>
                <a:cubicBezTo>
                  <a:pt x="3710373" y="672942"/>
                  <a:pt x="3735528" y="610223"/>
                  <a:pt x="3504011" y="646331"/>
                </a:cubicBezTo>
                <a:cubicBezTo>
                  <a:pt x="3272494" y="682439"/>
                  <a:pt x="3076457" y="620688"/>
                  <a:pt x="2825073" y="646331"/>
                </a:cubicBezTo>
                <a:cubicBezTo>
                  <a:pt x="2573689" y="671974"/>
                  <a:pt x="2485923" y="643625"/>
                  <a:pt x="2353268" y="646331"/>
                </a:cubicBezTo>
                <a:cubicBezTo>
                  <a:pt x="2220613" y="649037"/>
                  <a:pt x="2137988" y="635151"/>
                  <a:pt x="1933247" y="646331"/>
                </a:cubicBezTo>
                <a:cubicBezTo>
                  <a:pt x="1728506" y="657511"/>
                  <a:pt x="1662953" y="620710"/>
                  <a:pt x="1513226" y="646331"/>
                </a:cubicBezTo>
                <a:cubicBezTo>
                  <a:pt x="1363499" y="671952"/>
                  <a:pt x="1027838" y="623251"/>
                  <a:pt x="886072" y="646331"/>
                </a:cubicBezTo>
                <a:cubicBezTo>
                  <a:pt x="744306" y="669411"/>
                  <a:pt x="432950" y="636941"/>
                  <a:pt x="0" y="646331"/>
                </a:cubicBezTo>
                <a:cubicBezTo>
                  <a:pt x="-23976" y="502531"/>
                  <a:pt x="4283" y="420321"/>
                  <a:pt x="0" y="323166"/>
                </a:cubicBezTo>
                <a:cubicBezTo>
                  <a:pt x="-4283" y="226011"/>
                  <a:pt x="19478" y="72052"/>
                  <a:pt x="0" y="0"/>
                </a:cubicBezTo>
                <a:close/>
              </a:path>
              <a:path w="5178341" h="646331" stroke="0" extrusionOk="0">
                <a:moveTo>
                  <a:pt x="0" y="0"/>
                </a:moveTo>
                <a:cubicBezTo>
                  <a:pt x="187574" y="-36534"/>
                  <a:pt x="396431" y="30388"/>
                  <a:pt x="523588" y="0"/>
                </a:cubicBezTo>
                <a:cubicBezTo>
                  <a:pt x="650745" y="-30388"/>
                  <a:pt x="759707" y="6953"/>
                  <a:pt x="943609" y="0"/>
                </a:cubicBezTo>
                <a:cubicBezTo>
                  <a:pt x="1127511" y="-6953"/>
                  <a:pt x="1325242" y="80318"/>
                  <a:pt x="1622547" y="0"/>
                </a:cubicBezTo>
                <a:cubicBezTo>
                  <a:pt x="1919852" y="-80318"/>
                  <a:pt x="2036983" y="8618"/>
                  <a:pt x="2146135" y="0"/>
                </a:cubicBezTo>
                <a:cubicBezTo>
                  <a:pt x="2255287" y="-8618"/>
                  <a:pt x="2470144" y="29034"/>
                  <a:pt x="2669722" y="0"/>
                </a:cubicBezTo>
                <a:cubicBezTo>
                  <a:pt x="2869300" y="-29034"/>
                  <a:pt x="3190674" y="78853"/>
                  <a:pt x="3348661" y="0"/>
                </a:cubicBezTo>
                <a:cubicBezTo>
                  <a:pt x="3506648" y="-78853"/>
                  <a:pt x="3591102" y="10582"/>
                  <a:pt x="3820465" y="0"/>
                </a:cubicBezTo>
                <a:cubicBezTo>
                  <a:pt x="4049828" y="-10582"/>
                  <a:pt x="4294907" y="45271"/>
                  <a:pt x="4499403" y="0"/>
                </a:cubicBezTo>
                <a:cubicBezTo>
                  <a:pt x="4703899" y="-45271"/>
                  <a:pt x="5003478" y="37994"/>
                  <a:pt x="5178341" y="0"/>
                </a:cubicBezTo>
                <a:cubicBezTo>
                  <a:pt x="5206255" y="69999"/>
                  <a:pt x="5165860" y="203489"/>
                  <a:pt x="5178341" y="323166"/>
                </a:cubicBezTo>
                <a:cubicBezTo>
                  <a:pt x="5190822" y="442843"/>
                  <a:pt x="5161237" y="576376"/>
                  <a:pt x="5178341" y="646331"/>
                </a:cubicBezTo>
                <a:cubicBezTo>
                  <a:pt x="4869186" y="668597"/>
                  <a:pt x="4835731" y="638460"/>
                  <a:pt x="4551186" y="646331"/>
                </a:cubicBezTo>
                <a:cubicBezTo>
                  <a:pt x="4266642" y="654202"/>
                  <a:pt x="4170478" y="620702"/>
                  <a:pt x="3872248" y="646331"/>
                </a:cubicBezTo>
                <a:cubicBezTo>
                  <a:pt x="3574018" y="671960"/>
                  <a:pt x="3450257" y="620947"/>
                  <a:pt x="3193310" y="646331"/>
                </a:cubicBezTo>
                <a:cubicBezTo>
                  <a:pt x="2936363" y="671715"/>
                  <a:pt x="2923282" y="591725"/>
                  <a:pt x="2721506" y="646331"/>
                </a:cubicBezTo>
                <a:cubicBezTo>
                  <a:pt x="2519730" y="700937"/>
                  <a:pt x="2384068" y="600035"/>
                  <a:pt x="2146135" y="646331"/>
                </a:cubicBezTo>
                <a:cubicBezTo>
                  <a:pt x="1908202" y="692627"/>
                  <a:pt x="1731323" y="609065"/>
                  <a:pt x="1467197" y="646331"/>
                </a:cubicBezTo>
                <a:cubicBezTo>
                  <a:pt x="1203071" y="683597"/>
                  <a:pt x="1116042" y="595564"/>
                  <a:pt x="891825" y="646331"/>
                </a:cubicBezTo>
                <a:cubicBezTo>
                  <a:pt x="667608" y="697098"/>
                  <a:pt x="438449" y="556546"/>
                  <a:pt x="0" y="646331"/>
                </a:cubicBezTo>
                <a:cubicBezTo>
                  <a:pt x="-28682" y="554744"/>
                  <a:pt x="15634" y="454617"/>
                  <a:pt x="0" y="336092"/>
                </a:cubicBezTo>
                <a:cubicBezTo>
                  <a:pt x="-15634" y="217567"/>
                  <a:pt x="5267" y="71233"/>
                  <a:pt x="0" y="0"/>
                </a:cubicBezTo>
                <a:close/>
              </a:path>
            </a:pathLst>
          </a:custGeom>
          <a:gradFill flip="none" rotWithShape="1">
            <a:gsLst>
              <a:gs pos="0">
                <a:schemeClr val="accent3">
                  <a:lumMod val="0"/>
                  <a:lumOff val="100000"/>
                  <a:alpha val="63000"/>
                </a:schemeClr>
              </a:gs>
              <a:gs pos="35000">
                <a:schemeClr val="accent3">
                  <a:lumMod val="0"/>
                  <a:lumOff val="100000"/>
                </a:schemeClr>
              </a:gs>
              <a:gs pos="100000">
                <a:schemeClr val="accent3">
                  <a:lumMod val="100000"/>
                </a:schemeClr>
              </a:gs>
            </a:gsLst>
            <a:path path="shape">
              <a:fillToRect l="50000" t="50000" r="50000" b="50000"/>
            </a:path>
            <a:tileRect/>
          </a:grad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Razlike znotraj vrste</a:t>
            </a:r>
          </a:p>
        </p:txBody>
      </p:sp>
      <p:sp>
        <p:nvSpPr>
          <p:cNvPr id="25" name="TextBox 24">
            <a:extLst>
              <a:ext uri="{FF2B5EF4-FFF2-40B4-BE49-F238E27FC236}">
                <a16:creationId xmlns:a16="http://schemas.microsoft.com/office/drawing/2014/main" id="{06FA09A5-5F61-4A67-9923-9C5A1C3B21CE}"/>
              </a:ext>
            </a:extLst>
          </p:cNvPr>
          <p:cNvSpPr txBox="1"/>
          <p:nvPr/>
        </p:nvSpPr>
        <p:spPr>
          <a:xfrm>
            <a:off x="2105635" y="5816709"/>
            <a:ext cx="8518101" cy="954107"/>
          </a:xfrm>
          <a:custGeom>
            <a:avLst/>
            <a:gdLst>
              <a:gd name="connsiteX0" fmla="*/ 0 w 8518101"/>
              <a:gd name="connsiteY0" fmla="*/ 0 h 954107"/>
              <a:gd name="connsiteX1" fmla="*/ 738235 w 8518101"/>
              <a:gd name="connsiteY1" fmla="*/ 0 h 954107"/>
              <a:gd name="connsiteX2" fmla="*/ 1135747 w 8518101"/>
              <a:gd name="connsiteY2" fmla="*/ 0 h 954107"/>
              <a:gd name="connsiteX3" fmla="*/ 1703620 w 8518101"/>
              <a:gd name="connsiteY3" fmla="*/ 0 h 954107"/>
              <a:gd name="connsiteX4" fmla="*/ 2356675 w 8518101"/>
              <a:gd name="connsiteY4" fmla="*/ 0 h 954107"/>
              <a:gd name="connsiteX5" fmla="*/ 2669005 w 8518101"/>
              <a:gd name="connsiteY5" fmla="*/ 0 h 954107"/>
              <a:gd name="connsiteX6" fmla="*/ 2981335 w 8518101"/>
              <a:gd name="connsiteY6" fmla="*/ 0 h 954107"/>
              <a:gd name="connsiteX7" fmla="*/ 3719571 w 8518101"/>
              <a:gd name="connsiteY7" fmla="*/ 0 h 954107"/>
              <a:gd name="connsiteX8" fmla="*/ 4287444 w 8518101"/>
              <a:gd name="connsiteY8" fmla="*/ 0 h 954107"/>
              <a:gd name="connsiteX9" fmla="*/ 4599775 w 8518101"/>
              <a:gd name="connsiteY9" fmla="*/ 0 h 954107"/>
              <a:gd name="connsiteX10" fmla="*/ 5167648 w 8518101"/>
              <a:gd name="connsiteY10" fmla="*/ 0 h 954107"/>
              <a:gd name="connsiteX11" fmla="*/ 5905883 w 8518101"/>
              <a:gd name="connsiteY11" fmla="*/ 0 h 954107"/>
              <a:gd name="connsiteX12" fmla="*/ 6388576 w 8518101"/>
              <a:gd name="connsiteY12" fmla="*/ 0 h 954107"/>
              <a:gd name="connsiteX13" fmla="*/ 6871268 w 8518101"/>
              <a:gd name="connsiteY13" fmla="*/ 0 h 954107"/>
              <a:gd name="connsiteX14" fmla="*/ 7439142 w 8518101"/>
              <a:gd name="connsiteY14" fmla="*/ 0 h 954107"/>
              <a:gd name="connsiteX15" fmla="*/ 8518101 w 8518101"/>
              <a:gd name="connsiteY15" fmla="*/ 0 h 954107"/>
              <a:gd name="connsiteX16" fmla="*/ 8518101 w 8518101"/>
              <a:gd name="connsiteY16" fmla="*/ 486595 h 954107"/>
              <a:gd name="connsiteX17" fmla="*/ 8518101 w 8518101"/>
              <a:gd name="connsiteY17" fmla="*/ 954107 h 954107"/>
              <a:gd name="connsiteX18" fmla="*/ 8035409 w 8518101"/>
              <a:gd name="connsiteY18" fmla="*/ 954107 h 954107"/>
              <a:gd name="connsiteX19" fmla="*/ 7637897 w 8518101"/>
              <a:gd name="connsiteY19" fmla="*/ 954107 h 954107"/>
              <a:gd name="connsiteX20" fmla="*/ 6899662 w 8518101"/>
              <a:gd name="connsiteY20" fmla="*/ 954107 h 954107"/>
              <a:gd name="connsiteX21" fmla="*/ 6331788 w 8518101"/>
              <a:gd name="connsiteY21" fmla="*/ 954107 h 954107"/>
              <a:gd name="connsiteX22" fmla="*/ 6019458 w 8518101"/>
              <a:gd name="connsiteY22" fmla="*/ 954107 h 954107"/>
              <a:gd name="connsiteX23" fmla="*/ 5451585 w 8518101"/>
              <a:gd name="connsiteY23" fmla="*/ 954107 h 954107"/>
              <a:gd name="connsiteX24" fmla="*/ 4968892 w 8518101"/>
              <a:gd name="connsiteY24" fmla="*/ 954107 h 954107"/>
              <a:gd name="connsiteX25" fmla="*/ 4486200 w 8518101"/>
              <a:gd name="connsiteY25" fmla="*/ 954107 h 954107"/>
              <a:gd name="connsiteX26" fmla="*/ 4003507 w 8518101"/>
              <a:gd name="connsiteY26" fmla="*/ 954107 h 954107"/>
              <a:gd name="connsiteX27" fmla="*/ 3520815 w 8518101"/>
              <a:gd name="connsiteY27" fmla="*/ 954107 h 954107"/>
              <a:gd name="connsiteX28" fmla="*/ 2867761 w 8518101"/>
              <a:gd name="connsiteY28" fmla="*/ 954107 h 954107"/>
              <a:gd name="connsiteX29" fmla="*/ 2299887 w 8518101"/>
              <a:gd name="connsiteY29" fmla="*/ 954107 h 954107"/>
              <a:gd name="connsiteX30" fmla="*/ 1987557 w 8518101"/>
              <a:gd name="connsiteY30" fmla="*/ 954107 h 954107"/>
              <a:gd name="connsiteX31" fmla="*/ 1504865 w 8518101"/>
              <a:gd name="connsiteY31" fmla="*/ 954107 h 954107"/>
              <a:gd name="connsiteX32" fmla="*/ 851810 w 8518101"/>
              <a:gd name="connsiteY32" fmla="*/ 954107 h 954107"/>
              <a:gd name="connsiteX33" fmla="*/ 0 w 8518101"/>
              <a:gd name="connsiteY33" fmla="*/ 954107 h 954107"/>
              <a:gd name="connsiteX34" fmla="*/ 0 w 8518101"/>
              <a:gd name="connsiteY34" fmla="*/ 457971 h 954107"/>
              <a:gd name="connsiteX35" fmla="*/ 0 w 8518101"/>
              <a:gd name="connsiteY35"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18101" h="954107" fill="none" extrusionOk="0">
                <a:moveTo>
                  <a:pt x="0" y="0"/>
                </a:moveTo>
                <a:cubicBezTo>
                  <a:pt x="320605" y="-72876"/>
                  <a:pt x="507378" y="65793"/>
                  <a:pt x="738235" y="0"/>
                </a:cubicBezTo>
                <a:cubicBezTo>
                  <a:pt x="969093" y="-65793"/>
                  <a:pt x="1036019" y="14899"/>
                  <a:pt x="1135747" y="0"/>
                </a:cubicBezTo>
                <a:cubicBezTo>
                  <a:pt x="1235475" y="-14899"/>
                  <a:pt x="1484376" y="52382"/>
                  <a:pt x="1703620" y="0"/>
                </a:cubicBezTo>
                <a:cubicBezTo>
                  <a:pt x="1922864" y="-52382"/>
                  <a:pt x="2064441" y="60074"/>
                  <a:pt x="2356675" y="0"/>
                </a:cubicBezTo>
                <a:cubicBezTo>
                  <a:pt x="2648910" y="-60074"/>
                  <a:pt x="2604676" y="21588"/>
                  <a:pt x="2669005" y="0"/>
                </a:cubicBezTo>
                <a:cubicBezTo>
                  <a:pt x="2733334" y="-21588"/>
                  <a:pt x="2848213" y="16223"/>
                  <a:pt x="2981335" y="0"/>
                </a:cubicBezTo>
                <a:cubicBezTo>
                  <a:pt x="3114457" y="-16223"/>
                  <a:pt x="3358706" y="88230"/>
                  <a:pt x="3719571" y="0"/>
                </a:cubicBezTo>
                <a:cubicBezTo>
                  <a:pt x="4080436" y="-88230"/>
                  <a:pt x="4147861" y="22349"/>
                  <a:pt x="4287444" y="0"/>
                </a:cubicBezTo>
                <a:cubicBezTo>
                  <a:pt x="4427027" y="-22349"/>
                  <a:pt x="4488158" y="26036"/>
                  <a:pt x="4599775" y="0"/>
                </a:cubicBezTo>
                <a:cubicBezTo>
                  <a:pt x="4711392" y="-26036"/>
                  <a:pt x="4985119" y="11184"/>
                  <a:pt x="5167648" y="0"/>
                </a:cubicBezTo>
                <a:cubicBezTo>
                  <a:pt x="5350177" y="-11184"/>
                  <a:pt x="5686948" y="15163"/>
                  <a:pt x="5905883" y="0"/>
                </a:cubicBezTo>
                <a:cubicBezTo>
                  <a:pt x="6124819" y="-15163"/>
                  <a:pt x="6200032" y="23279"/>
                  <a:pt x="6388576" y="0"/>
                </a:cubicBezTo>
                <a:cubicBezTo>
                  <a:pt x="6577120" y="-23279"/>
                  <a:pt x="6655400" y="45426"/>
                  <a:pt x="6871268" y="0"/>
                </a:cubicBezTo>
                <a:cubicBezTo>
                  <a:pt x="7087136" y="-45426"/>
                  <a:pt x="7262001" y="25019"/>
                  <a:pt x="7439142" y="0"/>
                </a:cubicBezTo>
                <a:cubicBezTo>
                  <a:pt x="7616283" y="-25019"/>
                  <a:pt x="8096594" y="119868"/>
                  <a:pt x="8518101" y="0"/>
                </a:cubicBezTo>
                <a:cubicBezTo>
                  <a:pt x="8568695" y="107167"/>
                  <a:pt x="8507916" y="323580"/>
                  <a:pt x="8518101" y="486595"/>
                </a:cubicBezTo>
                <a:cubicBezTo>
                  <a:pt x="8528286" y="649610"/>
                  <a:pt x="8499951" y="722525"/>
                  <a:pt x="8518101" y="954107"/>
                </a:cubicBezTo>
                <a:cubicBezTo>
                  <a:pt x="8379246" y="997851"/>
                  <a:pt x="8165379" y="943580"/>
                  <a:pt x="8035409" y="954107"/>
                </a:cubicBezTo>
                <a:cubicBezTo>
                  <a:pt x="7905439" y="964634"/>
                  <a:pt x="7722523" y="921832"/>
                  <a:pt x="7637897" y="954107"/>
                </a:cubicBezTo>
                <a:cubicBezTo>
                  <a:pt x="7553271" y="986382"/>
                  <a:pt x="7253001" y="895260"/>
                  <a:pt x="6899662" y="954107"/>
                </a:cubicBezTo>
                <a:cubicBezTo>
                  <a:pt x="6546324" y="1012954"/>
                  <a:pt x="6535746" y="913862"/>
                  <a:pt x="6331788" y="954107"/>
                </a:cubicBezTo>
                <a:cubicBezTo>
                  <a:pt x="6127830" y="994352"/>
                  <a:pt x="6169241" y="933436"/>
                  <a:pt x="6019458" y="954107"/>
                </a:cubicBezTo>
                <a:cubicBezTo>
                  <a:pt x="5869675" y="974778"/>
                  <a:pt x="5625620" y="903999"/>
                  <a:pt x="5451585" y="954107"/>
                </a:cubicBezTo>
                <a:cubicBezTo>
                  <a:pt x="5277550" y="1004215"/>
                  <a:pt x="5102774" y="919510"/>
                  <a:pt x="4968892" y="954107"/>
                </a:cubicBezTo>
                <a:cubicBezTo>
                  <a:pt x="4835010" y="988704"/>
                  <a:pt x="4642972" y="911577"/>
                  <a:pt x="4486200" y="954107"/>
                </a:cubicBezTo>
                <a:cubicBezTo>
                  <a:pt x="4329428" y="996637"/>
                  <a:pt x="4136174" y="900361"/>
                  <a:pt x="4003507" y="954107"/>
                </a:cubicBezTo>
                <a:cubicBezTo>
                  <a:pt x="3870840" y="1007853"/>
                  <a:pt x="3631435" y="920073"/>
                  <a:pt x="3520815" y="954107"/>
                </a:cubicBezTo>
                <a:cubicBezTo>
                  <a:pt x="3410195" y="988141"/>
                  <a:pt x="3062777" y="884530"/>
                  <a:pt x="2867761" y="954107"/>
                </a:cubicBezTo>
                <a:cubicBezTo>
                  <a:pt x="2672745" y="1023684"/>
                  <a:pt x="2492733" y="916011"/>
                  <a:pt x="2299887" y="954107"/>
                </a:cubicBezTo>
                <a:cubicBezTo>
                  <a:pt x="2107041" y="992203"/>
                  <a:pt x="2059407" y="927521"/>
                  <a:pt x="1987557" y="954107"/>
                </a:cubicBezTo>
                <a:cubicBezTo>
                  <a:pt x="1915707" y="980693"/>
                  <a:pt x="1674822" y="930752"/>
                  <a:pt x="1504865" y="954107"/>
                </a:cubicBezTo>
                <a:cubicBezTo>
                  <a:pt x="1334908" y="977462"/>
                  <a:pt x="1064387" y="893643"/>
                  <a:pt x="851810" y="954107"/>
                </a:cubicBezTo>
                <a:cubicBezTo>
                  <a:pt x="639234" y="1014571"/>
                  <a:pt x="289044" y="953568"/>
                  <a:pt x="0" y="954107"/>
                </a:cubicBezTo>
                <a:cubicBezTo>
                  <a:pt x="-28231" y="719702"/>
                  <a:pt x="27331" y="640883"/>
                  <a:pt x="0" y="457971"/>
                </a:cubicBezTo>
                <a:cubicBezTo>
                  <a:pt x="-27331" y="275059"/>
                  <a:pt x="54035" y="164235"/>
                  <a:pt x="0" y="0"/>
                </a:cubicBezTo>
                <a:close/>
              </a:path>
              <a:path w="8518101" h="954107" stroke="0" extrusionOk="0">
                <a:moveTo>
                  <a:pt x="0" y="0"/>
                </a:moveTo>
                <a:cubicBezTo>
                  <a:pt x="174286" y="-21870"/>
                  <a:pt x="351253" y="38822"/>
                  <a:pt x="482692" y="0"/>
                </a:cubicBezTo>
                <a:cubicBezTo>
                  <a:pt x="614131" y="-38822"/>
                  <a:pt x="700153" y="37479"/>
                  <a:pt x="795023" y="0"/>
                </a:cubicBezTo>
                <a:cubicBezTo>
                  <a:pt x="889893" y="-37479"/>
                  <a:pt x="1290004" y="83421"/>
                  <a:pt x="1533258" y="0"/>
                </a:cubicBezTo>
                <a:cubicBezTo>
                  <a:pt x="1776512" y="-83421"/>
                  <a:pt x="1822171" y="31952"/>
                  <a:pt x="2015951" y="0"/>
                </a:cubicBezTo>
                <a:cubicBezTo>
                  <a:pt x="2209731" y="-31952"/>
                  <a:pt x="2299761" y="6221"/>
                  <a:pt x="2498643" y="0"/>
                </a:cubicBezTo>
                <a:cubicBezTo>
                  <a:pt x="2697525" y="-6221"/>
                  <a:pt x="2930395" y="69534"/>
                  <a:pt x="3236878" y="0"/>
                </a:cubicBezTo>
                <a:cubicBezTo>
                  <a:pt x="3543361" y="-69534"/>
                  <a:pt x="3491195" y="39719"/>
                  <a:pt x="3634390" y="0"/>
                </a:cubicBezTo>
                <a:cubicBezTo>
                  <a:pt x="3777585" y="-39719"/>
                  <a:pt x="4208291" y="71187"/>
                  <a:pt x="4372625" y="0"/>
                </a:cubicBezTo>
                <a:cubicBezTo>
                  <a:pt x="4536959" y="-71187"/>
                  <a:pt x="4744796" y="66955"/>
                  <a:pt x="5110861" y="0"/>
                </a:cubicBezTo>
                <a:cubicBezTo>
                  <a:pt x="5476926" y="-66955"/>
                  <a:pt x="5513750" y="23661"/>
                  <a:pt x="5678734" y="0"/>
                </a:cubicBezTo>
                <a:cubicBezTo>
                  <a:pt x="5843718" y="-23661"/>
                  <a:pt x="6232141" y="5557"/>
                  <a:pt x="6416969" y="0"/>
                </a:cubicBezTo>
                <a:cubicBezTo>
                  <a:pt x="6601798" y="-5557"/>
                  <a:pt x="6699453" y="30684"/>
                  <a:pt x="6899662" y="0"/>
                </a:cubicBezTo>
                <a:cubicBezTo>
                  <a:pt x="7099871" y="-30684"/>
                  <a:pt x="7253279" y="17910"/>
                  <a:pt x="7382354" y="0"/>
                </a:cubicBezTo>
                <a:cubicBezTo>
                  <a:pt x="7511429" y="-17910"/>
                  <a:pt x="7818301" y="73187"/>
                  <a:pt x="8035409" y="0"/>
                </a:cubicBezTo>
                <a:cubicBezTo>
                  <a:pt x="8252517" y="-73187"/>
                  <a:pt x="8338556" y="38743"/>
                  <a:pt x="8518101" y="0"/>
                </a:cubicBezTo>
                <a:cubicBezTo>
                  <a:pt x="8537706" y="117197"/>
                  <a:pt x="8476914" y="282564"/>
                  <a:pt x="8518101" y="496136"/>
                </a:cubicBezTo>
                <a:cubicBezTo>
                  <a:pt x="8559288" y="709708"/>
                  <a:pt x="8501626" y="845612"/>
                  <a:pt x="8518101" y="954107"/>
                </a:cubicBezTo>
                <a:cubicBezTo>
                  <a:pt x="8279199" y="1027534"/>
                  <a:pt x="8152758" y="883603"/>
                  <a:pt x="7865047" y="954107"/>
                </a:cubicBezTo>
                <a:cubicBezTo>
                  <a:pt x="7577336" y="1024611"/>
                  <a:pt x="7690485" y="933152"/>
                  <a:pt x="7552716" y="954107"/>
                </a:cubicBezTo>
                <a:cubicBezTo>
                  <a:pt x="7414947" y="975062"/>
                  <a:pt x="7286771" y="946900"/>
                  <a:pt x="7155205" y="954107"/>
                </a:cubicBezTo>
                <a:cubicBezTo>
                  <a:pt x="7023639" y="961314"/>
                  <a:pt x="6605531" y="928158"/>
                  <a:pt x="6416969" y="954107"/>
                </a:cubicBezTo>
                <a:cubicBezTo>
                  <a:pt x="6228407" y="980056"/>
                  <a:pt x="5995688" y="900415"/>
                  <a:pt x="5849096" y="954107"/>
                </a:cubicBezTo>
                <a:cubicBezTo>
                  <a:pt x="5702504" y="1007799"/>
                  <a:pt x="5553078" y="930405"/>
                  <a:pt x="5451585" y="954107"/>
                </a:cubicBezTo>
                <a:cubicBezTo>
                  <a:pt x="5350092" y="977809"/>
                  <a:pt x="5010215" y="921241"/>
                  <a:pt x="4883711" y="954107"/>
                </a:cubicBezTo>
                <a:cubicBezTo>
                  <a:pt x="4757207" y="986973"/>
                  <a:pt x="4715199" y="926413"/>
                  <a:pt x="4571381" y="954107"/>
                </a:cubicBezTo>
                <a:cubicBezTo>
                  <a:pt x="4427563" y="981801"/>
                  <a:pt x="4371227" y="924196"/>
                  <a:pt x="4259051" y="954107"/>
                </a:cubicBezTo>
                <a:cubicBezTo>
                  <a:pt x="4146875" y="984018"/>
                  <a:pt x="3916997" y="948681"/>
                  <a:pt x="3691177" y="954107"/>
                </a:cubicBezTo>
                <a:cubicBezTo>
                  <a:pt x="3465357" y="959533"/>
                  <a:pt x="3450730" y="931513"/>
                  <a:pt x="3293666" y="954107"/>
                </a:cubicBezTo>
                <a:cubicBezTo>
                  <a:pt x="3136602" y="976701"/>
                  <a:pt x="2870332" y="904965"/>
                  <a:pt x="2640611" y="954107"/>
                </a:cubicBezTo>
                <a:cubicBezTo>
                  <a:pt x="2410890" y="1003249"/>
                  <a:pt x="2434941" y="947742"/>
                  <a:pt x="2243100" y="954107"/>
                </a:cubicBezTo>
                <a:cubicBezTo>
                  <a:pt x="2051259" y="960472"/>
                  <a:pt x="1888499" y="917419"/>
                  <a:pt x="1590046" y="954107"/>
                </a:cubicBezTo>
                <a:cubicBezTo>
                  <a:pt x="1291593" y="990795"/>
                  <a:pt x="1412255" y="944460"/>
                  <a:pt x="1277715" y="954107"/>
                </a:cubicBezTo>
                <a:cubicBezTo>
                  <a:pt x="1143175" y="963754"/>
                  <a:pt x="844782" y="904836"/>
                  <a:pt x="624661" y="954107"/>
                </a:cubicBezTo>
                <a:cubicBezTo>
                  <a:pt x="404540" y="1003378"/>
                  <a:pt x="198734" y="885418"/>
                  <a:pt x="0" y="954107"/>
                </a:cubicBezTo>
                <a:cubicBezTo>
                  <a:pt x="-22416" y="730842"/>
                  <a:pt x="36717" y="704813"/>
                  <a:pt x="0" y="505677"/>
                </a:cubicBezTo>
                <a:cubicBezTo>
                  <a:pt x="-36717" y="306541"/>
                  <a:pt x="49392" y="161080"/>
                  <a:pt x="0" y="0"/>
                </a:cubicBezTo>
                <a:close/>
              </a:path>
            </a:pathLst>
          </a:custGeom>
          <a:solidFill>
            <a:schemeClr val="bg1"/>
          </a:solidFill>
          <a:ln w="38100">
            <a:no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2800" b="1" dirty="0">
                <a:cs typeface="Arial" panose="020B0604020202020204" pitchFamily="34" charset="0"/>
              </a:rPr>
              <a:t>… lahko so zelo dobro opazne, kot npr. pri ljudeh. Zaradi tega se ljudje prepoznamo individualno. Jih prepoznate?</a:t>
            </a:r>
          </a:p>
        </p:txBody>
      </p:sp>
      <p:sp>
        <p:nvSpPr>
          <p:cNvPr id="26" name="TextBox 25">
            <a:extLst>
              <a:ext uri="{FF2B5EF4-FFF2-40B4-BE49-F238E27FC236}">
                <a16:creationId xmlns:a16="http://schemas.microsoft.com/office/drawing/2014/main" id="{067BC27A-69C5-4E11-94C6-53EE615C6AE8}"/>
              </a:ext>
            </a:extLst>
          </p:cNvPr>
          <p:cNvSpPr txBox="1"/>
          <p:nvPr/>
        </p:nvSpPr>
        <p:spPr>
          <a:xfrm>
            <a:off x="797198" y="6169284"/>
            <a:ext cx="10597603" cy="523220"/>
          </a:xfrm>
          <a:custGeom>
            <a:avLst/>
            <a:gdLst>
              <a:gd name="connsiteX0" fmla="*/ 0 w 10597603"/>
              <a:gd name="connsiteY0" fmla="*/ 0 h 523220"/>
              <a:gd name="connsiteX1" fmla="*/ 270828 w 10597603"/>
              <a:gd name="connsiteY1" fmla="*/ 0 h 523220"/>
              <a:gd name="connsiteX2" fmla="*/ 1071535 w 10597603"/>
              <a:gd name="connsiteY2" fmla="*/ 0 h 523220"/>
              <a:gd name="connsiteX3" fmla="*/ 1660291 w 10597603"/>
              <a:gd name="connsiteY3" fmla="*/ 0 h 523220"/>
              <a:gd name="connsiteX4" fmla="*/ 1931119 w 10597603"/>
              <a:gd name="connsiteY4" fmla="*/ 0 h 523220"/>
              <a:gd name="connsiteX5" fmla="*/ 2519874 w 10597603"/>
              <a:gd name="connsiteY5" fmla="*/ 0 h 523220"/>
              <a:gd name="connsiteX6" fmla="*/ 3320582 w 10597603"/>
              <a:gd name="connsiteY6" fmla="*/ 0 h 523220"/>
              <a:gd name="connsiteX7" fmla="*/ 3803362 w 10597603"/>
              <a:gd name="connsiteY7" fmla="*/ 0 h 523220"/>
              <a:gd name="connsiteX8" fmla="*/ 4286142 w 10597603"/>
              <a:gd name="connsiteY8" fmla="*/ 0 h 523220"/>
              <a:gd name="connsiteX9" fmla="*/ 4874897 w 10597603"/>
              <a:gd name="connsiteY9" fmla="*/ 0 h 523220"/>
              <a:gd name="connsiteX10" fmla="*/ 5569629 w 10597603"/>
              <a:gd name="connsiteY10" fmla="*/ 0 h 523220"/>
              <a:gd name="connsiteX11" fmla="*/ 6264361 w 10597603"/>
              <a:gd name="connsiteY11" fmla="*/ 0 h 523220"/>
              <a:gd name="connsiteX12" fmla="*/ 6959093 w 10597603"/>
              <a:gd name="connsiteY12" fmla="*/ 0 h 523220"/>
              <a:gd name="connsiteX13" fmla="*/ 7759800 w 10597603"/>
              <a:gd name="connsiteY13" fmla="*/ 0 h 523220"/>
              <a:gd name="connsiteX14" fmla="*/ 8348556 w 10597603"/>
              <a:gd name="connsiteY14" fmla="*/ 0 h 523220"/>
              <a:gd name="connsiteX15" fmla="*/ 9043288 w 10597603"/>
              <a:gd name="connsiteY15" fmla="*/ 0 h 523220"/>
              <a:gd name="connsiteX16" fmla="*/ 9632044 w 10597603"/>
              <a:gd name="connsiteY16" fmla="*/ 0 h 523220"/>
              <a:gd name="connsiteX17" fmla="*/ 10597603 w 10597603"/>
              <a:gd name="connsiteY17" fmla="*/ 0 h 523220"/>
              <a:gd name="connsiteX18" fmla="*/ 10597603 w 10597603"/>
              <a:gd name="connsiteY18" fmla="*/ 523220 h 523220"/>
              <a:gd name="connsiteX19" fmla="*/ 9796895 w 10597603"/>
              <a:gd name="connsiteY19" fmla="*/ 523220 h 523220"/>
              <a:gd name="connsiteX20" fmla="*/ 9314116 w 10597603"/>
              <a:gd name="connsiteY20" fmla="*/ 523220 h 523220"/>
              <a:gd name="connsiteX21" fmla="*/ 8831336 w 10597603"/>
              <a:gd name="connsiteY21" fmla="*/ 523220 h 523220"/>
              <a:gd name="connsiteX22" fmla="*/ 8348556 w 10597603"/>
              <a:gd name="connsiteY22" fmla="*/ 523220 h 523220"/>
              <a:gd name="connsiteX23" fmla="*/ 7653824 w 10597603"/>
              <a:gd name="connsiteY23" fmla="*/ 523220 h 523220"/>
              <a:gd name="connsiteX24" fmla="*/ 7065069 w 10597603"/>
              <a:gd name="connsiteY24" fmla="*/ 523220 h 523220"/>
              <a:gd name="connsiteX25" fmla="*/ 6794241 w 10597603"/>
              <a:gd name="connsiteY25" fmla="*/ 523220 h 523220"/>
              <a:gd name="connsiteX26" fmla="*/ 6311461 w 10597603"/>
              <a:gd name="connsiteY26" fmla="*/ 523220 h 523220"/>
              <a:gd name="connsiteX27" fmla="*/ 5616730 w 10597603"/>
              <a:gd name="connsiteY27" fmla="*/ 523220 h 523220"/>
              <a:gd name="connsiteX28" fmla="*/ 5239926 w 10597603"/>
              <a:gd name="connsiteY28" fmla="*/ 523220 h 523220"/>
              <a:gd name="connsiteX29" fmla="*/ 4439218 w 10597603"/>
              <a:gd name="connsiteY29" fmla="*/ 523220 h 523220"/>
              <a:gd name="connsiteX30" fmla="*/ 3638510 w 10597603"/>
              <a:gd name="connsiteY30" fmla="*/ 523220 h 523220"/>
              <a:gd name="connsiteX31" fmla="*/ 3049755 w 10597603"/>
              <a:gd name="connsiteY31" fmla="*/ 523220 h 523220"/>
              <a:gd name="connsiteX32" fmla="*/ 2249047 w 10597603"/>
              <a:gd name="connsiteY32" fmla="*/ 523220 h 523220"/>
              <a:gd name="connsiteX33" fmla="*/ 1660291 w 10597603"/>
              <a:gd name="connsiteY33" fmla="*/ 523220 h 523220"/>
              <a:gd name="connsiteX34" fmla="*/ 965559 w 10597603"/>
              <a:gd name="connsiteY34" fmla="*/ 523220 h 523220"/>
              <a:gd name="connsiteX35" fmla="*/ 694732 w 10597603"/>
              <a:gd name="connsiteY35" fmla="*/ 523220 h 523220"/>
              <a:gd name="connsiteX36" fmla="*/ 0 w 10597603"/>
              <a:gd name="connsiteY36" fmla="*/ 523220 h 523220"/>
              <a:gd name="connsiteX37" fmla="*/ 0 w 10597603"/>
              <a:gd name="connsiteY37"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97603" h="523220" fill="none" extrusionOk="0">
                <a:moveTo>
                  <a:pt x="0" y="0"/>
                </a:moveTo>
                <a:cubicBezTo>
                  <a:pt x="68890" y="-45"/>
                  <a:pt x="196738" y="2616"/>
                  <a:pt x="270828" y="0"/>
                </a:cubicBezTo>
                <a:cubicBezTo>
                  <a:pt x="344918" y="-2616"/>
                  <a:pt x="832855" y="3796"/>
                  <a:pt x="1071535" y="0"/>
                </a:cubicBezTo>
                <a:cubicBezTo>
                  <a:pt x="1310215" y="-3796"/>
                  <a:pt x="1456906" y="49961"/>
                  <a:pt x="1660291" y="0"/>
                </a:cubicBezTo>
                <a:cubicBezTo>
                  <a:pt x="1863676" y="-49961"/>
                  <a:pt x="1846181" y="24446"/>
                  <a:pt x="1931119" y="0"/>
                </a:cubicBezTo>
                <a:cubicBezTo>
                  <a:pt x="2016057" y="-24446"/>
                  <a:pt x="2383621" y="33712"/>
                  <a:pt x="2519874" y="0"/>
                </a:cubicBezTo>
                <a:cubicBezTo>
                  <a:pt x="2656127" y="-33712"/>
                  <a:pt x="3037727" y="90749"/>
                  <a:pt x="3320582" y="0"/>
                </a:cubicBezTo>
                <a:cubicBezTo>
                  <a:pt x="3603437" y="-90749"/>
                  <a:pt x="3686632" y="6318"/>
                  <a:pt x="3803362" y="0"/>
                </a:cubicBezTo>
                <a:cubicBezTo>
                  <a:pt x="3920092" y="-6318"/>
                  <a:pt x="4181379" y="22371"/>
                  <a:pt x="4286142" y="0"/>
                </a:cubicBezTo>
                <a:cubicBezTo>
                  <a:pt x="4390905" y="-22371"/>
                  <a:pt x="4592620" y="18026"/>
                  <a:pt x="4874897" y="0"/>
                </a:cubicBezTo>
                <a:cubicBezTo>
                  <a:pt x="5157174" y="-18026"/>
                  <a:pt x="5364443" y="56232"/>
                  <a:pt x="5569629" y="0"/>
                </a:cubicBezTo>
                <a:cubicBezTo>
                  <a:pt x="5774815" y="-56232"/>
                  <a:pt x="5987844" y="68216"/>
                  <a:pt x="6264361" y="0"/>
                </a:cubicBezTo>
                <a:cubicBezTo>
                  <a:pt x="6540878" y="-68216"/>
                  <a:pt x="6614331" y="25078"/>
                  <a:pt x="6959093" y="0"/>
                </a:cubicBezTo>
                <a:cubicBezTo>
                  <a:pt x="7303855" y="-25078"/>
                  <a:pt x="7578075" y="61918"/>
                  <a:pt x="7759800" y="0"/>
                </a:cubicBezTo>
                <a:cubicBezTo>
                  <a:pt x="7941525" y="-61918"/>
                  <a:pt x="8143736" y="33043"/>
                  <a:pt x="8348556" y="0"/>
                </a:cubicBezTo>
                <a:cubicBezTo>
                  <a:pt x="8553376" y="-33043"/>
                  <a:pt x="8896414" y="58569"/>
                  <a:pt x="9043288" y="0"/>
                </a:cubicBezTo>
                <a:cubicBezTo>
                  <a:pt x="9190162" y="-58569"/>
                  <a:pt x="9509472" y="32279"/>
                  <a:pt x="9632044" y="0"/>
                </a:cubicBezTo>
                <a:cubicBezTo>
                  <a:pt x="9754616" y="-32279"/>
                  <a:pt x="10223135" y="97838"/>
                  <a:pt x="10597603" y="0"/>
                </a:cubicBezTo>
                <a:cubicBezTo>
                  <a:pt x="10637183" y="255634"/>
                  <a:pt x="10556571" y="266655"/>
                  <a:pt x="10597603" y="523220"/>
                </a:cubicBezTo>
                <a:cubicBezTo>
                  <a:pt x="10309827" y="548375"/>
                  <a:pt x="10088717" y="474323"/>
                  <a:pt x="9796895" y="523220"/>
                </a:cubicBezTo>
                <a:cubicBezTo>
                  <a:pt x="9505073" y="572117"/>
                  <a:pt x="9472970" y="505084"/>
                  <a:pt x="9314116" y="523220"/>
                </a:cubicBezTo>
                <a:cubicBezTo>
                  <a:pt x="9155262" y="541356"/>
                  <a:pt x="8979309" y="475467"/>
                  <a:pt x="8831336" y="523220"/>
                </a:cubicBezTo>
                <a:cubicBezTo>
                  <a:pt x="8683363" y="570973"/>
                  <a:pt x="8529624" y="482911"/>
                  <a:pt x="8348556" y="523220"/>
                </a:cubicBezTo>
                <a:cubicBezTo>
                  <a:pt x="8167488" y="563529"/>
                  <a:pt x="7954100" y="498890"/>
                  <a:pt x="7653824" y="523220"/>
                </a:cubicBezTo>
                <a:cubicBezTo>
                  <a:pt x="7353548" y="547550"/>
                  <a:pt x="7202877" y="508910"/>
                  <a:pt x="7065069" y="523220"/>
                </a:cubicBezTo>
                <a:cubicBezTo>
                  <a:pt x="6927261" y="537530"/>
                  <a:pt x="6916851" y="493017"/>
                  <a:pt x="6794241" y="523220"/>
                </a:cubicBezTo>
                <a:cubicBezTo>
                  <a:pt x="6671631" y="553423"/>
                  <a:pt x="6530627" y="480836"/>
                  <a:pt x="6311461" y="523220"/>
                </a:cubicBezTo>
                <a:cubicBezTo>
                  <a:pt x="6092295" y="565604"/>
                  <a:pt x="5815083" y="442469"/>
                  <a:pt x="5616730" y="523220"/>
                </a:cubicBezTo>
                <a:cubicBezTo>
                  <a:pt x="5418377" y="603971"/>
                  <a:pt x="5338013" y="505447"/>
                  <a:pt x="5239926" y="523220"/>
                </a:cubicBezTo>
                <a:cubicBezTo>
                  <a:pt x="5141839" y="540993"/>
                  <a:pt x="4697350" y="433832"/>
                  <a:pt x="4439218" y="523220"/>
                </a:cubicBezTo>
                <a:cubicBezTo>
                  <a:pt x="4181086" y="612608"/>
                  <a:pt x="3804616" y="454383"/>
                  <a:pt x="3638510" y="523220"/>
                </a:cubicBezTo>
                <a:cubicBezTo>
                  <a:pt x="3472404" y="592057"/>
                  <a:pt x="3269535" y="462110"/>
                  <a:pt x="3049755" y="523220"/>
                </a:cubicBezTo>
                <a:cubicBezTo>
                  <a:pt x="2829976" y="584330"/>
                  <a:pt x="2494084" y="469550"/>
                  <a:pt x="2249047" y="523220"/>
                </a:cubicBezTo>
                <a:cubicBezTo>
                  <a:pt x="2004010" y="576890"/>
                  <a:pt x="1932034" y="452680"/>
                  <a:pt x="1660291" y="523220"/>
                </a:cubicBezTo>
                <a:cubicBezTo>
                  <a:pt x="1388548" y="593760"/>
                  <a:pt x="1295983" y="462768"/>
                  <a:pt x="965559" y="523220"/>
                </a:cubicBezTo>
                <a:cubicBezTo>
                  <a:pt x="635135" y="583672"/>
                  <a:pt x="752550" y="521242"/>
                  <a:pt x="694732" y="523220"/>
                </a:cubicBezTo>
                <a:cubicBezTo>
                  <a:pt x="636914" y="525198"/>
                  <a:pt x="252795" y="455229"/>
                  <a:pt x="0" y="523220"/>
                </a:cubicBezTo>
                <a:cubicBezTo>
                  <a:pt x="-54621" y="304098"/>
                  <a:pt x="12761" y="142550"/>
                  <a:pt x="0" y="0"/>
                </a:cubicBezTo>
                <a:close/>
              </a:path>
              <a:path w="10597603" h="523220" stroke="0" extrusionOk="0">
                <a:moveTo>
                  <a:pt x="0" y="0"/>
                </a:moveTo>
                <a:cubicBezTo>
                  <a:pt x="236511" y="-1820"/>
                  <a:pt x="345947" y="16098"/>
                  <a:pt x="482780" y="0"/>
                </a:cubicBezTo>
                <a:cubicBezTo>
                  <a:pt x="619613" y="-16098"/>
                  <a:pt x="673442" y="15507"/>
                  <a:pt x="753607" y="0"/>
                </a:cubicBezTo>
                <a:cubicBezTo>
                  <a:pt x="833772" y="-15507"/>
                  <a:pt x="1229576" y="86614"/>
                  <a:pt x="1554315" y="0"/>
                </a:cubicBezTo>
                <a:cubicBezTo>
                  <a:pt x="1879054" y="-86614"/>
                  <a:pt x="1874186" y="30031"/>
                  <a:pt x="2037095" y="0"/>
                </a:cubicBezTo>
                <a:cubicBezTo>
                  <a:pt x="2200004" y="-30031"/>
                  <a:pt x="2281700" y="49950"/>
                  <a:pt x="2519874" y="0"/>
                </a:cubicBezTo>
                <a:cubicBezTo>
                  <a:pt x="2758048" y="-49950"/>
                  <a:pt x="3139237" y="38630"/>
                  <a:pt x="3320582" y="0"/>
                </a:cubicBezTo>
                <a:cubicBezTo>
                  <a:pt x="3501927" y="-38630"/>
                  <a:pt x="3604097" y="12888"/>
                  <a:pt x="3697386" y="0"/>
                </a:cubicBezTo>
                <a:cubicBezTo>
                  <a:pt x="3790675" y="-12888"/>
                  <a:pt x="4195402" y="93351"/>
                  <a:pt x="4498094" y="0"/>
                </a:cubicBezTo>
                <a:cubicBezTo>
                  <a:pt x="4800786" y="-93351"/>
                  <a:pt x="5037057" y="63304"/>
                  <a:pt x="5298801" y="0"/>
                </a:cubicBezTo>
                <a:cubicBezTo>
                  <a:pt x="5560545" y="-63304"/>
                  <a:pt x="5736369" y="57135"/>
                  <a:pt x="5887557" y="0"/>
                </a:cubicBezTo>
                <a:cubicBezTo>
                  <a:pt x="6038745" y="-57135"/>
                  <a:pt x="6294041" y="68804"/>
                  <a:pt x="6688265" y="0"/>
                </a:cubicBezTo>
                <a:cubicBezTo>
                  <a:pt x="7082489" y="-68804"/>
                  <a:pt x="7025876" y="44960"/>
                  <a:pt x="7171045" y="0"/>
                </a:cubicBezTo>
                <a:cubicBezTo>
                  <a:pt x="7316214" y="-44960"/>
                  <a:pt x="7524677" y="6509"/>
                  <a:pt x="7653824" y="0"/>
                </a:cubicBezTo>
                <a:cubicBezTo>
                  <a:pt x="7782971" y="-6509"/>
                  <a:pt x="8157904" y="38212"/>
                  <a:pt x="8348556" y="0"/>
                </a:cubicBezTo>
                <a:cubicBezTo>
                  <a:pt x="8539208" y="-38212"/>
                  <a:pt x="8633650" y="48941"/>
                  <a:pt x="8831336" y="0"/>
                </a:cubicBezTo>
                <a:cubicBezTo>
                  <a:pt x="9029022" y="-48941"/>
                  <a:pt x="9373369" y="37000"/>
                  <a:pt x="9632044" y="0"/>
                </a:cubicBezTo>
                <a:cubicBezTo>
                  <a:pt x="9890719" y="-37000"/>
                  <a:pt x="10266623" y="34410"/>
                  <a:pt x="10597603" y="0"/>
                </a:cubicBezTo>
                <a:cubicBezTo>
                  <a:pt x="10640701" y="208988"/>
                  <a:pt x="10538585" y="263267"/>
                  <a:pt x="10597603" y="523220"/>
                </a:cubicBezTo>
                <a:cubicBezTo>
                  <a:pt x="10450189" y="527240"/>
                  <a:pt x="10045731" y="509813"/>
                  <a:pt x="9902871" y="523220"/>
                </a:cubicBezTo>
                <a:cubicBezTo>
                  <a:pt x="9760011" y="536627"/>
                  <a:pt x="9647874" y="505264"/>
                  <a:pt x="9526068" y="523220"/>
                </a:cubicBezTo>
                <a:cubicBezTo>
                  <a:pt x="9404262" y="541176"/>
                  <a:pt x="9083369" y="451014"/>
                  <a:pt x="8725360" y="523220"/>
                </a:cubicBezTo>
                <a:cubicBezTo>
                  <a:pt x="8367351" y="595426"/>
                  <a:pt x="8296967" y="452727"/>
                  <a:pt x="8136604" y="523220"/>
                </a:cubicBezTo>
                <a:cubicBezTo>
                  <a:pt x="7976241" y="593713"/>
                  <a:pt x="7904455" y="495480"/>
                  <a:pt x="7759800" y="523220"/>
                </a:cubicBezTo>
                <a:cubicBezTo>
                  <a:pt x="7615145" y="550960"/>
                  <a:pt x="7453736" y="481260"/>
                  <a:pt x="7171045" y="523220"/>
                </a:cubicBezTo>
                <a:cubicBezTo>
                  <a:pt x="6888354" y="565180"/>
                  <a:pt x="6986047" y="515371"/>
                  <a:pt x="6900217" y="523220"/>
                </a:cubicBezTo>
                <a:cubicBezTo>
                  <a:pt x="6814387" y="531069"/>
                  <a:pt x="6753180" y="517651"/>
                  <a:pt x="6629389" y="523220"/>
                </a:cubicBezTo>
                <a:cubicBezTo>
                  <a:pt x="6505598" y="528789"/>
                  <a:pt x="6316337" y="517520"/>
                  <a:pt x="6040634" y="523220"/>
                </a:cubicBezTo>
                <a:cubicBezTo>
                  <a:pt x="5764931" y="528920"/>
                  <a:pt x="5761370" y="513199"/>
                  <a:pt x="5663830" y="523220"/>
                </a:cubicBezTo>
                <a:cubicBezTo>
                  <a:pt x="5566290" y="533241"/>
                  <a:pt x="5168437" y="449585"/>
                  <a:pt x="4969098" y="523220"/>
                </a:cubicBezTo>
                <a:cubicBezTo>
                  <a:pt x="4769759" y="596855"/>
                  <a:pt x="4745008" y="502673"/>
                  <a:pt x="4592295" y="523220"/>
                </a:cubicBezTo>
                <a:cubicBezTo>
                  <a:pt x="4439582" y="543767"/>
                  <a:pt x="4055327" y="502723"/>
                  <a:pt x="3897563" y="523220"/>
                </a:cubicBezTo>
                <a:cubicBezTo>
                  <a:pt x="3739799" y="543717"/>
                  <a:pt x="3733394" y="511401"/>
                  <a:pt x="3626735" y="523220"/>
                </a:cubicBezTo>
                <a:cubicBezTo>
                  <a:pt x="3520076" y="535039"/>
                  <a:pt x="3270334" y="488364"/>
                  <a:pt x="2932003" y="523220"/>
                </a:cubicBezTo>
                <a:cubicBezTo>
                  <a:pt x="2593672" y="558076"/>
                  <a:pt x="2690989" y="484904"/>
                  <a:pt x="2555200" y="523220"/>
                </a:cubicBezTo>
                <a:cubicBezTo>
                  <a:pt x="2419411" y="561536"/>
                  <a:pt x="2388255" y="494066"/>
                  <a:pt x="2284372" y="523220"/>
                </a:cubicBezTo>
                <a:cubicBezTo>
                  <a:pt x="2180489" y="552374"/>
                  <a:pt x="1995776" y="513259"/>
                  <a:pt x="1907569" y="523220"/>
                </a:cubicBezTo>
                <a:cubicBezTo>
                  <a:pt x="1819362" y="533181"/>
                  <a:pt x="1540213" y="466549"/>
                  <a:pt x="1212837" y="523220"/>
                </a:cubicBezTo>
                <a:cubicBezTo>
                  <a:pt x="885461" y="579891"/>
                  <a:pt x="955018" y="496549"/>
                  <a:pt x="836033" y="523220"/>
                </a:cubicBezTo>
                <a:cubicBezTo>
                  <a:pt x="717048" y="549891"/>
                  <a:pt x="700357" y="500873"/>
                  <a:pt x="565205" y="523220"/>
                </a:cubicBezTo>
                <a:cubicBezTo>
                  <a:pt x="430053" y="545567"/>
                  <a:pt x="121855" y="485577"/>
                  <a:pt x="0" y="523220"/>
                </a:cubicBezTo>
                <a:cubicBezTo>
                  <a:pt x="-5229" y="344530"/>
                  <a:pt x="21751" y="216665"/>
                  <a:pt x="0" y="0"/>
                </a:cubicBezTo>
                <a:close/>
              </a:path>
            </a:pathLst>
          </a:custGeom>
          <a:solidFill>
            <a:schemeClr val="bg1"/>
          </a:solidFill>
          <a:ln w="38100">
            <a:no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2800" b="1" dirty="0">
                <a:cs typeface="Arial" panose="020B0604020202020204" pitchFamily="34" charset="0"/>
              </a:rPr>
              <a:t>Ne samo razlike v obliki in velikosti, tudi v znanju in sposobnostih!</a:t>
            </a:r>
          </a:p>
        </p:txBody>
      </p:sp>
      <p:sp>
        <p:nvSpPr>
          <p:cNvPr id="27" name="TextBox 26">
            <a:extLst>
              <a:ext uri="{FF2B5EF4-FFF2-40B4-BE49-F238E27FC236}">
                <a16:creationId xmlns:a16="http://schemas.microsoft.com/office/drawing/2014/main" id="{BB58D792-870F-48E3-BA45-2B609DFD59A0}"/>
              </a:ext>
            </a:extLst>
          </p:cNvPr>
          <p:cNvSpPr txBox="1"/>
          <p:nvPr/>
        </p:nvSpPr>
        <p:spPr>
          <a:xfrm>
            <a:off x="1764792" y="6169284"/>
            <a:ext cx="9105561" cy="523220"/>
          </a:xfrm>
          <a:custGeom>
            <a:avLst/>
            <a:gdLst>
              <a:gd name="connsiteX0" fmla="*/ 0 w 9105561"/>
              <a:gd name="connsiteY0" fmla="*/ 0 h 523220"/>
              <a:gd name="connsiteX1" fmla="*/ 386986 w 9105561"/>
              <a:gd name="connsiteY1" fmla="*/ 0 h 523220"/>
              <a:gd name="connsiteX2" fmla="*/ 956084 w 9105561"/>
              <a:gd name="connsiteY2" fmla="*/ 0 h 523220"/>
              <a:gd name="connsiteX3" fmla="*/ 1616237 w 9105561"/>
              <a:gd name="connsiteY3" fmla="*/ 0 h 523220"/>
              <a:gd name="connsiteX4" fmla="*/ 1912168 w 9105561"/>
              <a:gd name="connsiteY4" fmla="*/ 0 h 523220"/>
              <a:gd name="connsiteX5" fmla="*/ 2208099 w 9105561"/>
              <a:gd name="connsiteY5" fmla="*/ 0 h 523220"/>
              <a:gd name="connsiteX6" fmla="*/ 2959307 w 9105561"/>
              <a:gd name="connsiteY6" fmla="*/ 0 h 523220"/>
              <a:gd name="connsiteX7" fmla="*/ 3528405 w 9105561"/>
              <a:gd name="connsiteY7" fmla="*/ 0 h 523220"/>
              <a:gd name="connsiteX8" fmla="*/ 3824336 w 9105561"/>
              <a:gd name="connsiteY8" fmla="*/ 0 h 523220"/>
              <a:gd name="connsiteX9" fmla="*/ 4393433 w 9105561"/>
              <a:gd name="connsiteY9" fmla="*/ 0 h 523220"/>
              <a:gd name="connsiteX10" fmla="*/ 5144642 w 9105561"/>
              <a:gd name="connsiteY10" fmla="*/ 0 h 523220"/>
              <a:gd name="connsiteX11" fmla="*/ 5622684 w 9105561"/>
              <a:gd name="connsiteY11" fmla="*/ 0 h 523220"/>
              <a:gd name="connsiteX12" fmla="*/ 6100726 w 9105561"/>
              <a:gd name="connsiteY12" fmla="*/ 0 h 523220"/>
              <a:gd name="connsiteX13" fmla="*/ 6669823 w 9105561"/>
              <a:gd name="connsiteY13" fmla="*/ 0 h 523220"/>
              <a:gd name="connsiteX14" fmla="*/ 7329977 w 9105561"/>
              <a:gd name="connsiteY14" fmla="*/ 0 h 523220"/>
              <a:gd name="connsiteX15" fmla="*/ 7990130 w 9105561"/>
              <a:gd name="connsiteY15" fmla="*/ 0 h 523220"/>
              <a:gd name="connsiteX16" fmla="*/ 9105561 w 9105561"/>
              <a:gd name="connsiteY16" fmla="*/ 0 h 523220"/>
              <a:gd name="connsiteX17" fmla="*/ 9105561 w 9105561"/>
              <a:gd name="connsiteY17" fmla="*/ 523220 h 523220"/>
              <a:gd name="connsiteX18" fmla="*/ 8718575 w 9105561"/>
              <a:gd name="connsiteY18" fmla="*/ 523220 h 523220"/>
              <a:gd name="connsiteX19" fmla="*/ 7967366 w 9105561"/>
              <a:gd name="connsiteY19" fmla="*/ 523220 h 523220"/>
              <a:gd name="connsiteX20" fmla="*/ 7398268 w 9105561"/>
              <a:gd name="connsiteY20" fmla="*/ 523220 h 523220"/>
              <a:gd name="connsiteX21" fmla="*/ 7102338 w 9105561"/>
              <a:gd name="connsiteY21" fmla="*/ 523220 h 523220"/>
              <a:gd name="connsiteX22" fmla="*/ 6533240 w 9105561"/>
              <a:gd name="connsiteY22" fmla="*/ 523220 h 523220"/>
              <a:gd name="connsiteX23" fmla="*/ 6055198 w 9105561"/>
              <a:gd name="connsiteY23" fmla="*/ 523220 h 523220"/>
              <a:gd name="connsiteX24" fmla="*/ 5577156 w 9105561"/>
              <a:gd name="connsiteY24" fmla="*/ 523220 h 523220"/>
              <a:gd name="connsiteX25" fmla="*/ 5099114 w 9105561"/>
              <a:gd name="connsiteY25" fmla="*/ 523220 h 523220"/>
              <a:gd name="connsiteX26" fmla="*/ 4621072 w 9105561"/>
              <a:gd name="connsiteY26" fmla="*/ 523220 h 523220"/>
              <a:gd name="connsiteX27" fmla="*/ 3960919 w 9105561"/>
              <a:gd name="connsiteY27" fmla="*/ 523220 h 523220"/>
              <a:gd name="connsiteX28" fmla="*/ 3391821 w 9105561"/>
              <a:gd name="connsiteY28" fmla="*/ 523220 h 523220"/>
              <a:gd name="connsiteX29" fmla="*/ 3095891 w 9105561"/>
              <a:gd name="connsiteY29" fmla="*/ 523220 h 523220"/>
              <a:gd name="connsiteX30" fmla="*/ 2617849 w 9105561"/>
              <a:gd name="connsiteY30" fmla="*/ 523220 h 523220"/>
              <a:gd name="connsiteX31" fmla="*/ 1957696 w 9105561"/>
              <a:gd name="connsiteY31" fmla="*/ 523220 h 523220"/>
              <a:gd name="connsiteX32" fmla="*/ 1570709 w 9105561"/>
              <a:gd name="connsiteY32" fmla="*/ 523220 h 523220"/>
              <a:gd name="connsiteX33" fmla="*/ 819500 w 9105561"/>
              <a:gd name="connsiteY33" fmla="*/ 523220 h 523220"/>
              <a:gd name="connsiteX34" fmla="*/ 0 w 9105561"/>
              <a:gd name="connsiteY34" fmla="*/ 523220 h 523220"/>
              <a:gd name="connsiteX35" fmla="*/ 0 w 9105561"/>
              <a:gd name="connsiteY35"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05561" h="523220" fill="none" extrusionOk="0">
                <a:moveTo>
                  <a:pt x="0" y="0"/>
                </a:moveTo>
                <a:cubicBezTo>
                  <a:pt x="97633" y="-22331"/>
                  <a:pt x="210346" y="33465"/>
                  <a:pt x="386986" y="0"/>
                </a:cubicBezTo>
                <a:cubicBezTo>
                  <a:pt x="563626" y="-33465"/>
                  <a:pt x="794836" y="32161"/>
                  <a:pt x="956084" y="0"/>
                </a:cubicBezTo>
                <a:cubicBezTo>
                  <a:pt x="1117332" y="-32161"/>
                  <a:pt x="1288491" y="26786"/>
                  <a:pt x="1616237" y="0"/>
                </a:cubicBezTo>
                <a:cubicBezTo>
                  <a:pt x="1943983" y="-26786"/>
                  <a:pt x="1819853" y="9105"/>
                  <a:pt x="1912168" y="0"/>
                </a:cubicBezTo>
                <a:cubicBezTo>
                  <a:pt x="2004483" y="-9105"/>
                  <a:pt x="2138779" y="31418"/>
                  <a:pt x="2208099" y="0"/>
                </a:cubicBezTo>
                <a:cubicBezTo>
                  <a:pt x="2277419" y="-31418"/>
                  <a:pt x="2644667" y="23220"/>
                  <a:pt x="2959307" y="0"/>
                </a:cubicBezTo>
                <a:cubicBezTo>
                  <a:pt x="3273947" y="-23220"/>
                  <a:pt x="3385959" y="31161"/>
                  <a:pt x="3528405" y="0"/>
                </a:cubicBezTo>
                <a:cubicBezTo>
                  <a:pt x="3670851" y="-31161"/>
                  <a:pt x="3742505" y="12862"/>
                  <a:pt x="3824336" y="0"/>
                </a:cubicBezTo>
                <a:cubicBezTo>
                  <a:pt x="3906167" y="-12862"/>
                  <a:pt x="4225822" y="4184"/>
                  <a:pt x="4393433" y="0"/>
                </a:cubicBezTo>
                <a:cubicBezTo>
                  <a:pt x="4561044" y="-4184"/>
                  <a:pt x="4968058" y="55279"/>
                  <a:pt x="5144642" y="0"/>
                </a:cubicBezTo>
                <a:cubicBezTo>
                  <a:pt x="5321226" y="-55279"/>
                  <a:pt x="5459693" y="8011"/>
                  <a:pt x="5622684" y="0"/>
                </a:cubicBezTo>
                <a:cubicBezTo>
                  <a:pt x="5785675" y="-8011"/>
                  <a:pt x="5946240" y="44096"/>
                  <a:pt x="6100726" y="0"/>
                </a:cubicBezTo>
                <a:cubicBezTo>
                  <a:pt x="6255212" y="-44096"/>
                  <a:pt x="6472354" y="8465"/>
                  <a:pt x="6669823" y="0"/>
                </a:cubicBezTo>
                <a:cubicBezTo>
                  <a:pt x="6867292" y="-8465"/>
                  <a:pt x="7076456" y="73946"/>
                  <a:pt x="7329977" y="0"/>
                </a:cubicBezTo>
                <a:cubicBezTo>
                  <a:pt x="7583498" y="-73946"/>
                  <a:pt x="7705240" y="29958"/>
                  <a:pt x="7990130" y="0"/>
                </a:cubicBezTo>
                <a:cubicBezTo>
                  <a:pt x="8275020" y="-29958"/>
                  <a:pt x="8727037" y="3859"/>
                  <a:pt x="9105561" y="0"/>
                </a:cubicBezTo>
                <a:cubicBezTo>
                  <a:pt x="9139128" y="141394"/>
                  <a:pt x="9051408" y="323151"/>
                  <a:pt x="9105561" y="523220"/>
                </a:cubicBezTo>
                <a:cubicBezTo>
                  <a:pt x="8926954" y="564515"/>
                  <a:pt x="8800179" y="519008"/>
                  <a:pt x="8718575" y="523220"/>
                </a:cubicBezTo>
                <a:cubicBezTo>
                  <a:pt x="8636971" y="527432"/>
                  <a:pt x="8123839" y="514375"/>
                  <a:pt x="7967366" y="523220"/>
                </a:cubicBezTo>
                <a:cubicBezTo>
                  <a:pt x="7810893" y="532065"/>
                  <a:pt x="7565144" y="475379"/>
                  <a:pt x="7398268" y="523220"/>
                </a:cubicBezTo>
                <a:cubicBezTo>
                  <a:pt x="7231392" y="571061"/>
                  <a:pt x="7179521" y="519285"/>
                  <a:pt x="7102338" y="523220"/>
                </a:cubicBezTo>
                <a:cubicBezTo>
                  <a:pt x="7025155" y="527155"/>
                  <a:pt x="6711706" y="503901"/>
                  <a:pt x="6533240" y="523220"/>
                </a:cubicBezTo>
                <a:cubicBezTo>
                  <a:pt x="6354774" y="542539"/>
                  <a:pt x="6254522" y="516973"/>
                  <a:pt x="6055198" y="523220"/>
                </a:cubicBezTo>
                <a:cubicBezTo>
                  <a:pt x="5855874" y="529467"/>
                  <a:pt x="5778729" y="506443"/>
                  <a:pt x="5577156" y="523220"/>
                </a:cubicBezTo>
                <a:cubicBezTo>
                  <a:pt x="5375583" y="539997"/>
                  <a:pt x="5275501" y="496267"/>
                  <a:pt x="5099114" y="523220"/>
                </a:cubicBezTo>
                <a:cubicBezTo>
                  <a:pt x="4922727" y="550173"/>
                  <a:pt x="4829020" y="492131"/>
                  <a:pt x="4621072" y="523220"/>
                </a:cubicBezTo>
                <a:cubicBezTo>
                  <a:pt x="4413124" y="554309"/>
                  <a:pt x="4256704" y="482643"/>
                  <a:pt x="3960919" y="523220"/>
                </a:cubicBezTo>
                <a:cubicBezTo>
                  <a:pt x="3665134" y="563797"/>
                  <a:pt x="3643425" y="493047"/>
                  <a:pt x="3391821" y="523220"/>
                </a:cubicBezTo>
                <a:cubicBezTo>
                  <a:pt x="3140217" y="553393"/>
                  <a:pt x="3207301" y="518960"/>
                  <a:pt x="3095891" y="523220"/>
                </a:cubicBezTo>
                <a:cubicBezTo>
                  <a:pt x="2984481" y="527480"/>
                  <a:pt x="2846671" y="498461"/>
                  <a:pt x="2617849" y="523220"/>
                </a:cubicBezTo>
                <a:cubicBezTo>
                  <a:pt x="2389027" y="547979"/>
                  <a:pt x="2154805" y="477133"/>
                  <a:pt x="1957696" y="523220"/>
                </a:cubicBezTo>
                <a:cubicBezTo>
                  <a:pt x="1760587" y="569307"/>
                  <a:pt x="1687489" y="515089"/>
                  <a:pt x="1570709" y="523220"/>
                </a:cubicBezTo>
                <a:cubicBezTo>
                  <a:pt x="1453929" y="531351"/>
                  <a:pt x="1154726" y="433731"/>
                  <a:pt x="819500" y="523220"/>
                </a:cubicBezTo>
                <a:cubicBezTo>
                  <a:pt x="484274" y="612709"/>
                  <a:pt x="401730" y="445730"/>
                  <a:pt x="0" y="523220"/>
                </a:cubicBezTo>
                <a:cubicBezTo>
                  <a:pt x="-13099" y="410213"/>
                  <a:pt x="3713" y="186186"/>
                  <a:pt x="0" y="0"/>
                </a:cubicBezTo>
                <a:close/>
              </a:path>
              <a:path w="9105561" h="523220" stroke="0" extrusionOk="0">
                <a:moveTo>
                  <a:pt x="0" y="0"/>
                </a:moveTo>
                <a:cubicBezTo>
                  <a:pt x="145933" y="-1544"/>
                  <a:pt x="305971" y="30162"/>
                  <a:pt x="478042" y="0"/>
                </a:cubicBezTo>
                <a:cubicBezTo>
                  <a:pt x="650113" y="-30162"/>
                  <a:pt x="693395" y="34466"/>
                  <a:pt x="773973" y="0"/>
                </a:cubicBezTo>
                <a:cubicBezTo>
                  <a:pt x="854551" y="-34466"/>
                  <a:pt x="1196764" y="11082"/>
                  <a:pt x="1525181" y="0"/>
                </a:cubicBezTo>
                <a:cubicBezTo>
                  <a:pt x="1853598" y="-11082"/>
                  <a:pt x="1877067" y="19916"/>
                  <a:pt x="2003223" y="0"/>
                </a:cubicBezTo>
                <a:cubicBezTo>
                  <a:pt x="2129379" y="-19916"/>
                  <a:pt x="2371518" y="9510"/>
                  <a:pt x="2481265" y="0"/>
                </a:cubicBezTo>
                <a:cubicBezTo>
                  <a:pt x="2591012" y="-9510"/>
                  <a:pt x="2878841" y="3573"/>
                  <a:pt x="3232474" y="0"/>
                </a:cubicBezTo>
                <a:cubicBezTo>
                  <a:pt x="3586107" y="-3573"/>
                  <a:pt x="3535330" y="5260"/>
                  <a:pt x="3619460" y="0"/>
                </a:cubicBezTo>
                <a:cubicBezTo>
                  <a:pt x="3703590" y="-5260"/>
                  <a:pt x="4196742" y="48313"/>
                  <a:pt x="4370669" y="0"/>
                </a:cubicBezTo>
                <a:cubicBezTo>
                  <a:pt x="4544596" y="-48313"/>
                  <a:pt x="4843902" y="23197"/>
                  <a:pt x="5121878" y="0"/>
                </a:cubicBezTo>
                <a:cubicBezTo>
                  <a:pt x="5399854" y="-23197"/>
                  <a:pt x="5410994" y="5575"/>
                  <a:pt x="5690976" y="0"/>
                </a:cubicBezTo>
                <a:cubicBezTo>
                  <a:pt x="5970958" y="-5575"/>
                  <a:pt x="6193077" y="9978"/>
                  <a:pt x="6442184" y="0"/>
                </a:cubicBezTo>
                <a:cubicBezTo>
                  <a:pt x="6691291" y="-9978"/>
                  <a:pt x="6786316" y="12071"/>
                  <a:pt x="6920226" y="0"/>
                </a:cubicBezTo>
                <a:cubicBezTo>
                  <a:pt x="7054136" y="-12071"/>
                  <a:pt x="7260391" y="47303"/>
                  <a:pt x="7398268" y="0"/>
                </a:cubicBezTo>
                <a:cubicBezTo>
                  <a:pt x="7536145" y="-47303"/>
                  <a:pt x="7800591" y="40979"/>
                  <a:pt x="8058421" y="0"/>
                </a:cubicBezTo>
                <a:cubicBezTo>
                  <a:pt x="8316251" y="-40979"/>
                  <a:pt x="8325051" y="1222"/>
                  <a:pt x="8536463" y="0"/>
                </a:cubicBezTo>
                <a:cubicBezTo>
                  <a:pt x="8747875" y="-1222"/>
                  <a:pt x="8977772" y="483"/>
                  <a:pt x="9105561" y="0"/>
                </a:cubicBezTo>
                <a:cubicBezTo>
                  <a:pt x="9130865" y="109059"/>
                  <a:pt x="9091262" y="337275"/>
                  <a:pt x="9105561" y="523220"/>
                </a:cubicBezTo>
                <a:cubicBezTo>
                  <a:pt x="8836564" y="524446"/>
                  <a:pt x="8636647" y="515869"/>
                  <a:pt x="8445408" y="523220"/>
                </a:cubicBezTo>
                <a:cubicBezTo>
                  <a:pt x="8254169" y="530571"/>
                  <a:pt x="8280369" y="502308"/>
                  <a:pt x="8149477" y="523220"/>
                </a:cubicBezTo>
                <a:cubicBezTo>
                  <a:pt x="8018585" y="544132"/>
                  <a:pt x="7948388" y="477535"/>
                  <a:pt x="7762491" y="523220"/>
                </a:cubicBezTo>
                <a:cubicBezTo>
                  <a:pt x="7576594" y="568905"/>
                  <a:pt x="7329544" y="520449"/>
                  <a:pt x="7011282" y="523220"/>
                </a:cubicBezTo>
                <a:cubicBezTo>
                  <a:pt x="6693020" y="525991"/>
                  <a:pt x="6585083" y="475936"/>
                  <a:pt x="6442184" y="523220"/>
                </a:cubicBezTo>
                <a:cubicBezTo>
                  <a:pt x="6299285" y="570504"/>
                  <a:pt x="6212598" y="481485"/>
                  <a:pt x="6055198" y="523220"/>
                </a:cubicBezTo>
                <a:cubicBezTo>
                  <a:pt x="5897798" y="564955"/>
                  <a:pt x="5761084" y="464498"/>
                  <a:pt x="5486101" y="523220"/>
                </a:cubicBezTo>
                <a:cubicBezTo>
                  <a:pt x="5211118" y="581942"/>
                  <a:pt x="5272659" y="516903"/>
                  <a:pt x="5190170" y="523220"/>
                </a:cubicBezTo>
                <a:cubicBezTo>
                  <a:pt x="5107681" y="529537"/>
                  <a:pt x="5013363" y="515870"/>
                  <a:pt x="4894239" y="523220"/>
                </a:cubicBezTo>
                <a:cubicBezTo>
                  <a:pt x="4775115" y="530570"/>
                  <a:pt x="4591459" y="476474"/>
                  <a:pt x="4325141" y="523220"/>
                </a:cubicBezTo>
                <a:cubicBezTo>
                  <a:pt x="4058823" y="569966"/>
                  <a:pt x="4020446" y="509844"/>
                  <a:pt x="3938155" y="523220"/>
                </a:cubicBezTo>
                <a:cubicBezTo>
                  <a:pt x="3855864" y="536596"/>
                  <a:pt x="3515188" y="480607"/>
                  <a:pt x="3278002" y="523220"/>
                </a:cubicBezTo>
                <a:cubicBezTo>
                  <a:pt x="3040816" y="565833"/>
                  <a:pt x="3019018" y="487202"/>
                  <a:pt x="2891016" y="523220"/>
                </a:cubicBezTo>
                <a:cubicBezTo>
                  <a:pt x="2763014" y="559238"/>
                  <a:pt x="2399488" y="523073"/>
                  <a:pt x="2230862" y="523220"/>
                </a:cubicBezTo>
                <a:cubicBezTo>
                  <a:pt x="2062236" y="523367"/>
                  <a:pt x="2040656" y="510005"/>
                  <a:pt x="1934932" y="523220"/>
                </a:cubicBezTo>
                <a:cubicBezTo>
                  <a:pt x="1829208" y="536435"/>
                  <a:pt x="1509706" y="497591"/>
                  <a:pt x="1274779" y="523220"/>
                </a:cubicBezTo>
                <a:cubicBezTo>
                  <a:pt x="1039852" y="548849"/>
                  <a:pt x="971024" y="505822"/>
                  <a:pt x="887792" y="523220"/>
                </a:cubicBezTo>
                <a:cubicBezTo>
                  <a:pt x="804560" y="540618"/>
                  <a:pt x="670198" y="511337"/>
                  <a:pt x="591861" y="523220"/>
                </a:cubicBezTo>
                <a:cubicBezTo>
                  <a:pt x="513524" y="535103"/>
                  <a:pt x="123354" y="497228"/>
                  <a:pt x="0" y="523220"/>
                </a:cubicBezTo>
                <a:cubicBezTo>
                  <a:pt x="-5961" y="396357"/>
                  <a:pt x="4456" y="119681"/>
                  <a:pt x="0" y="0"/>
                </a:cubicBezTo>
                <a:close/>
              </a:path>
            </a:pathLst>
          </a:custGeom>
          <a:solidFill>
            <a:schemeClr val="bg1"/>
          </a:solid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2800" b="1" dirty="0">
                <a:ln w="0"/>
                <a:effectLst>
                  <a:outerShdw blurRad="38100" dist="19050" dir="2700000" algn="tl" rotWithShape="0">
                    <a:schemeClr val="dk1">
                      <a:alpha val="40000"/>
                    </a:schemeClr>
                  </a:outerShdw>
                </a:effectLst>
                <a:cs typeface="Arial" panose="020B0604020202020204" pitchFamily="34" charset="0"/>
              </a:rPr>
              <a:t>BIODIVERZITETA = </a:t>
            </a:r>
            <a:r>
              <a:rPr lang="sl-SI" sz="2800" b="1" dirty="0">
                <a:ln w="0"/>
                <a:solidFill>
                  <a:srgbClr val="FF0000"/>
                </a:solidFill>
                <a:effectLst>
                  <a:outerShdw blurRad="38100" dist="19050" dir="2700000" algn="tl" rotWithShape="0">
                    <a:schemeClr val="dk1">
                      <a:alpha val="40000"/>
                    </a:schemeClr>
                  </a:outerShdw>
                </a:effectLst>
                <a:cs typeface="Arial" panose="020B0604020202020204" pitchFamily="34" charset="0"/>
              </a:rPr>
              <a:t>pestrost osebkov iste vrste!</a:t>
            </a:r>
          </a:p>
        </p:txBody>
      </p:sp>
    </p:spTree>
    <p:extLst>
      <p:ext uri="{BB962C8B-B14F-4D97-AF65-F5344CB8AC3E}">
        <p14:creationId xmlns:p14="http://schemas.microsoft.com/office/powerpoint/2010/main" val="164926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xit" presetSubtype="0" fill="hold" grpId="1" nodeType="with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500"/>
                            </p:stCondLst>
                            <p:childTnLst>
                              <p:par>
                                <p:cTn id="21" presetID="10" presetClass="entr" presetSubtype="0" fill="hold" grpId="0" nodeType="after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5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500"/>
                            </p:stCondLst>
                            <p:childTnLst>
                              <p:par>
                                <p:cTn id="29" presetID="10" presetClass="entr" presetSubtype="0" fill="hold" grpId="0" nodeType="afterEffect">
                                  <p:stCondLst>
                                    <p:cond delay="5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childTnLst>
                                </p:cTn>
                              </p:par>
                              <p:par>
                                <p:cTn id="54" presetID="10" presetClass="exit" presetSubtype="0" fill="hold" grpId="1" nodeType="withEffect">
                                  <p:stCondLst>
                                    <p:cond delay="0"/>
                                  </p:stCondLst>
                                  <p:childTnLst>
                                    <p:animEffect transition="out" filter="fade">
                                      <p:cBhvr>
                                        <p:cTn id="55" dur="500"/>
                                        <p:tgtEl>
                                          <p:spTgt spid="2"/>
                                        </p:tgtEl>
                                      </p:cBhvr>
                                    </p:animEffect>
                                    <p:set>
                                      <p:cBhvr>
                                        <p:cTn id="56" dur="1" fill="hold">
                                          <p:stCondLst>
                                            <p:cond delay="499"/>
                                          </p:stCondLst>
                                        </p:cTn>
                                        <p:tgtEl>
                                          <p:spTgt spid="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3"/>
                                        </p:tgtEl>
                                      </p:cBhvr>
                                    </p:animEffect>
                                    <p:set>
                                      <p:cBhvr>
                                        <p:cTn id="59" dur="1" fill="hold">
                                          <p:stCondLst>
                                            <p:cond delay="499"/>
                                          </p:stCondLst>
                                        </p:cTn>
                                        <p:tgtEl>
                                          <p:spTgt spid="3"/>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 grpId="0"/>
      <p:bldP spid="2" grpId="1"/>
      <p:bldP spid="3" grpId="0"/>
      <p:bldP spid="3" grpId="1"/>
      <p:bldP spid="4" grpId="0"/>
      <p:bldP spid="4" grpId="1"/>
      <p:bldP spid="6" grpId="0"/>
      <p:bldP spid="6" grpId="1"/>
      <p:bldP spid="25" grpId="0" animBg="1"/>
      <p:bldP spid="25" grpId="1" animBg="1"/>
      <p:bldP spid="26" grpId="0" animBg="1"/>
      <p:bldP spid="26"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100000">
              <a:schemeClr val="bg1"/>
            </a:gs>
          </a:gsLst>
          <a:lin ang="5400000" scaled="1"/>
        </a:gradFill>
        <a:effectLst/>
      </p:bgPr>
    </p:bg>
    <p:spTree>
      <p:nvGrpSpPr>
        <p:cNvPr id="1" name=""/>
        <p:cNvGrpSpPr/>
        <p:nvPr/>
      </p:nvGrpSpPr>
      <p:grpSpPr>
        <a:xfrm>
          <a:off x="0" y="0"/>
          <a:ext cx="0" cy="0"/>
          <a:chOff x="0" y="0"/>
          <a:chExt cx="0" cy="0"/>
        </a:xfrm>
      </p:grpSpPr>
      <p:cxnSp>
        <p:nvCxnSpPr>
          <p:cNvPr id="14" name="Straight Connector 16">
            <a:extLst>
              <a:ext uri="{FF2B5EF4-FFF2-40B4-BE49-F238E27FC236}">
                <a16:creationId xmlns:a16="http://schemas.microsoft.com/office/drawing/2014/main" id="{50DA1EB8-87CF-4588-A1FD-4756F9A28F6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5" name="Straight Connector 18">
            <a:extLst>
              <a:ext uri="{FF2B5EF4-FFF2-40B4-BE49-F238E27FC236}">
                <a16:creationId xmlns:a16="http://schemas.microsoft.com/office/drawing/2014/main" id="{D7A4E378-EA57-47B9-B1EB-58B998F6CF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person&#10;&#10;Description automatically generated">
            <a:extLst>
              <a:ext uri="{FF2B5EF4-FFF2-40B4-BE49-F238E27FC236}">
                <a16:creationId xmlns:a16="http://schemas.microsoft.com/office/drawing/2014/main" id="{D48999D5-EA46-4D10-84A8-9238E6D1B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686" y="1123527"/>
            <a:ext cx="2302400" cy="4604800"/>
          </a:xfrm>
          <a:prstGeom prst="rect">
            <a:avLst/>
          </a:prstGeom>
        </p:spPr>
      </p:pic>
      <p:cxnSp>
        <p:nvCxnSpPr>
          <p:cNvPr id="18" name="Straight Connector 20">
            <a:extLst>
              <a:ext uri="{FF2B5EF4-FFF2-40B4-BE49-F238E27FC236}">
                <a16:creationId xmlns:a16="http://schemas.microsoft.com/office/drawing/2014/main" id="{D2B31ED6-76F0-425A-9A41-C947AEF9C14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3" name="Picture 12" descr="A close up of a person&#10;&#10;Description automatically generated">
            <a:extLst>
              <a:ext uri="{FF2B5EF4-FFF2-40B4-BE49-F238E27FC236}">
                <a16:creationId xmlns:a16="http://schemas.microsoft.com/office/drawing/2014/main" id="{8EFD2474-3B2D-402C-A49A-1275CE7AC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75" y="1123527"/>
            <a:ext cx="2302400" cy="4604800"/>
          </a:xfrm>
          <a:prstGeom prst="rect">
            <a:avLst/>
          </a:prstGeom>
        </p:spPr>
      </p:pic>
      <p:pic>
        <p:nvPicPr>
          <p:cNvPr id="16" name="Picture 15" descr="A close up of a person&#10;&#10;Description automatically generated">
            <a:extLst>
              <a:ext uri="{FF2B5EF4-FFF2-40B4-BE49-F238E27FC236}">
                <a16:creationId xmlns:a16="http://schemas.microsoft.com/office/drawing/2014/main" id="{07C07A07-7F45-4208-90BD-9EB50033C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081" y="1123527"/>
            <a:ext cx="2302400" cy="4604800"/>
          </a:xfrm>
          <a:prstGeom prst="rect">
            <a:avLst/>
          </a:prstGeom>
        </p:spPr>
      </p:pic>
      <p:pic>
        <p:nvPicPr>
          <p:cNvPr id="17" name="Picture 16" descr="A close up of a person&#10;&#10;Description automatically generated">
            <a:extLst>
              <a:ext uri="{FF2B5EF4-FFF2-40B4-BE49-F238E27FC236}">
                <a16:creationId xmlns:a16="http://schemas.microsoft.com/office/drawing/2014/main" id="{FF4FAD27-8BEA-4400-B1D6-0DB6735BC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781" y="1123527"/>
            <a:ext cx="2302400" cy="4604800"/>
          </a:xfrm>
          <a:prstGeom prst="rect">
            <a:avLst/>
          </a:prstGeom>
        </p:spPr>
      </p:pic>
      <p:sp>
        <p:nvSpPr>
          <p:cNvPr id="26" name="Half Frame 25">
            <a:extLst>
              <a:ext uri="{FF2B5EF4-FFF2-40B4-BE49-F238E27FC236}">
                <a16:creationId xmlns:a16="http://schemas.microsoft.com/office/drawing/2014/main" id="{6B7AC4E7-6F89-459F-9544-A61469BF4584}"/>
              </a:ext>
            </a:extLst>
          </p:cNvPr>
          <p:cNvSpPr/>
          <p:nvPr/>
        </p:nvSpPr>
        <p:spPr>
          <a:xfrm rot="10800000">
            <a:off x="8400149" y="595019"/>
            <a:ext cx="987745" cy="400110"/>
          </a:xfrm>
          <a:prstGeom prst="halfFram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solidFill>
                <a:schemeClr val="tx1"/>
              </a:solidFill>
            </a:endParaRPr>
          </a:p>
        </p:txBody>
      </p:sp>
      <p:sp>
        <p:nvSpPr>
          <p:cNvPr id="27" name="Half Frame 26">
            <a:extLst>
              <a:ext uri="{FF2B5EF4-FFF2-40B4-BE49-F238E27FC236}">
                <a16:creationId xmlns:a16="http://schemas.microsoft.com/office/drawing/2014/main" id="{2B05B0E8-6E0C-4ACF-9B2A-E266C434C65F}"/>
              </a:ext>
            </a:extLst>
          </p:cNvPr>
          <p:cNvSpPr/>
          <p:nvPr/>
        </p:nvSpPr>
        <p:spPr>
          <a:xfrm rot="10800000" flipV="1">
            <a:off x="10198423" y="964348"/>
            <a:ext cx="1507852" cy="400111"/>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solidFill>
                <a:schemeClr val="tx1"/>
              </a:solidFill>
            </a:endParaRPr>
          </a:p>
        </p:txBody>
      </p:sp>
      <p:sp>
        <p:nvSpPr>
          <p:cNvPr id="29" name="TextBox 28">
            <a:extLst>
              <a:ext uri="{FF2B5EF4-FFF2-40B4-BE49-F238E27FC236}">
                <a16:creationId xmlns:a16="http://schemas.microsoft.com/office/drawing/2014/main" id="{12D924C5-FFD9-4211-BCD7-E16CE06B4E43}"/>
              </a:ext>
            </a:extLst>
          </p:cNvPr>
          <p:cNvSpPr txBox="1"/>
          <p:nvPr/>
        </p:nvSpPr>
        <p:spPr>
          <a:xfrm>
            <a:off x="2403680" y="174804"/>
            <a:ext cx="6803601" cy="646331"/>
          </a:xfrm>
          <a:custGeom>
            <a:avLst/>
            <a:gdLst>
              <a:gd name="connsiteX0" fmla="*/ 0 w 6803601"/>
              <a:gd name="connsiteY0" fmla="*/ 0 h 646331"/>
              <a:gd name="connsiteX1" fmla="*/ 703039 w 6803601"/>
              <a:gd name="connsiteY1" fmla="*/ 0 h 646331"/>
              <a:gd name="connsiteX2" fmla="*/ 1406078 w 6803601"/>
              <a:gd name="connsiteY2" fmla="*/ 0 h 646331"/>
              <a:gd name="connsiteX3" fmla="*/ 1973044 w 6803601"/>
              <a:gd name="connsiteY3" fmla="*/ 0 h 646331"/>
              <a:gd name="connsiteX4" fmla="*/ 2608047 w 6803601"/>
              <a:gd name="connsiteY4" fmla="*/ 0 h 646331"/>
              <a:gd name="connsiteX5" fmla="*/ 3106978 w 6803601"/>
              <a:gd name="connsiteY5" fmla="*/ 0 h 646331"/>
              <a:gd name="connsiteX6" fmla="*/ 3673945 w 6803601"/>
              <a:gd name="connsiteY6" fmla="*/ 0 h 646331"/>
              <a:gd name="connsiteX7" fmla="*/ 4376983 w 6803601"/>
              <a:gd name="connsiteY7" fmla="*/ 0 h 646331"/>
              <a:gd name="connsiteX8" fmla="*/ 4807878 w 6803601"/>
              <a:gd name="connsiteY8" fmla="*/ 0 h 646331"/>
              <a:gd name="connsiteX9" fmla="*/ 5442881 w 6803601"/>
              <a:gd name="connsiteY9" fmla="*/ 0 h 646331"/>
              <a:gd name="connsiteX10" fmla="*/ 5873776 w 6803601"/>
              <a:gd name="connsiteY10" fmla="*/ 0 h 646331"/>
              <a:gd name="connsiteX11" fmla="*/ 6803601 w 6803601"/>
              <a:gd name="connsiteY11" fmla="*/ 0 h 646331"/>
              <a:gd name="connsiteX12" fmla="*/ 6803601 w 6803601"/>
              <a:gd name="connsiteY12" fmla="*/ 329629 h 646331"/>
              <a:gd name="connsiteX13" fmla="*/ 6803601 w 6803601"/>
              <a:gd name="connsiteY13" fmla="*/ 646331 h 646331"/>
              <a:gd name="connsiteX14" fmla="*/ 6100562 w 6803601"/>
              <a:gd name="connsiteY14" fmla="*/ 646331 h 646331"/>
              <a:gd name="connsiteX15" fmla="*/ 5533595 w 6803601"/>
              <a:gd name="connsiteY15" fmla="*/ 646331 h 646331"/>
              <a:gd name="connsiteX16" fmla="*/ 4966629 w 6803601"/>
              <a:gd name="connsiteY16" fmla="*/ 646331 h 646331"/>
              <a:gd name="connsiteX17" fmla="*/ 4399662 w 6803601"/>
              <a:gd name="connsiteY17" fmla="*/ 646331 h 646331"/>
              <a:gd name="connsiteX18" fmla="*/ 3832695 w 6803601"/>
              <a:gd name="connsiteY18" fmla="*/ 646331 h 646331"/>
              <a:gd name="connsiteX19" fmla="*/ 3333764 w 6803601"/>
              <a:gd name="connsiteY19" fmla="*/ 646331 h 646331"/>
              <a:gd name="connsiteX20" fmla="*/ 2698762 w 6803601"/>
              <a:gd name="connsiteY20" fmla="*/ 646331 h 646331"/>
              <a:gd name="connsiteX21" fmla="*/ 2131795 w 6803601"/>
              <a:gd name="connsiteY21" fmla="*/ 646331 h 646331"/>
              <a:gd name="connsiteX22" fmla="*/ 1428756 w 6803601"/>
              <a:gd name="connsiteY22" fmla="*/ 646331 h 646331"/>
              <a:gd name="connsiteX23" fmla="*/ 725717 w 6803601"/>
              <a:gd name="connsiteY23" fmla="*/ 646331 h 646331"/>
              <a:gd name="connsiteX24" fmla="*/ 0 w 6803601"/>
              <a:gd name="connsiteY24" fmla="*/ 646331 h 646331"/>
              <a:gd name="connsiteX25" fmla="*/ 0 w 6803601"/>
              <a:gd name="connsiteY25" fmla="*/ 316702 h 646331"/>
              <a:gd name="connsiteX26" fmla="*/ 0 w 6803601"/>
              <a:gd name="connsiteY2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03601" h="646331" fill="none" extrusionOk="0">
                <a:moveTo>
                  <a:pt x="0" y="0"/>
                </a:moveTo>
                <a:cubicBezTo>
                  <a:pt x="169003" y="-26963"/>
                  <a:pt x="518584" y="80224"/>
                  <a:pt x="703039" y="0"/>
                </a:cubicBezTo>
                <a:cubicBezTo>
                  <a:pt x="887494" y="-80224"/>
                  <a:pt x="1152844" y="26111"/>
                  <a:pt x="1406078" y="0"/>
                </a:cubicBezTo>
                <a:cubicBezTo>
                  <a:pt x="1659312" y="-26111"/>
                  <a:pt x="1811420" y="37040"/>
                  <a:pt x="1973044" y="0"/>
                </a:cubicBezTo>
                <a:cubicBezTo>
                  <a:pt x="2134668" y="-37040"/>
                  <a:pt x="2419062" y="10000"/>
                  <a:pt x="2608047" y="0"/>
                </a:cubicBezTo>
                <a:cubicBezTo>
                  <a:pt x="2797032" y="-10000"/>
                  <a:pt x="3002118" y="10424"/>
                  <a:pt x="3106978" y="0"/>
                </a:cubicBezTo>
                <a:cubicBezTo>
                  <a:pt x="3211838" y="-10424"/>
                  <a:pt x="3411220" y="36176"/>
                  <a:pt x="3673945" y="0"/>
                </a:cubicBezTo>
                <a:cubicBezTo>
                  <a:pt x="3936670" y="-36176"/>
                  <a:pt x="4056356" y="65959"/>
                  <a:pt x="4376983" y="0"/>
                </a:cubicBezTo>
                <a:cubicBezTo>
                  <a:pt x="4697610" y="-65959"/>
                  <a:pt x="4703807" y="29207"/>
                  <a:pt x="4807878" y="0"/>
                </a:cubicBezTo>
                <a:cubicBezTo>
                  <a:pt x="4911950" y="-29207"/>
                  <a:pt x="5263234" y="68562"/>
                  <a:pt x="5442881" y="0"/>
                </a:cubicBezTo>
                <a:cubicBezTo>
                  <a:pt x="5622528" y="-68562"/>
                  <a:pt x="5697530" y="4024"/>
                  <a:pt x="5873776" y="0"/>
                </a:cubicBezTo>
                <a:cubicBezTo>
                  <a:pt x="6050023" y="-4024"/>
                  <a:pt x="6575318" y="22397"/>
                  <a:pt x="6803601" y="0"/>
                </a:cubicBezTo>
                <a:cubicBezTo>
                  <a:pt x="6823311" y="103319"/>
                  <a:pt x="6774202" y="206769"/>
                  <a:pt x="6803601" y="329629"/>
                </a:cubicBezTo>
                <a:cubicBezTo>
                  <a:pt x="6833000" y="452489"/>
                  <a:pt x="6790020" y="506640"/>
                  <a:pt x="6803601" y="646331"/>
                </a:cubicBezTo>
                <a:cubicBezTo>
                  <a:pt x="6657199" y="692764"/>
                  <a:pt x="6333644" y="617427"/>
                  <a:pt x="6100562" y="646331"/>
                </a:cubicBezTo>
                <a:cubicBezTo>
                  <a:pt x="5867480" y="675235"/>
                  <a:pt x="5740856" y="629706"/>
                  <a:pt x="5533595" y="646331"/>
                </a:cubicBezTo>
                <a:cubicBezTo>
                  <a:pt x="5326334" y="662956"/>
                  <a:pt x="5190622" y="598378"/>
                  <a:pt x="4966629" y="646331"/>
                </a:cubicBezTo>
                <a:cubicBezTo>
                  <a:pt x="4742636" y="694284"/>
                  <a:pt x="4603777" y="621607"/>
                  <a:pt x="4399662" y="646331"/>
                </a:cubicBezTo>
                <a:cubicBezTo>
                  <a:pt x="4195547" y="671055"/>
                  <a:pt x="3961628" y="643227"/>
                  <a:pt x="3832695" y="646331"/>
                </a:cubicBezTo>
                <a:cubicBezTo>
                  <a:pt x="3703762" y="649435"/>
                  <a:pt x="3461086" y="593475"/>
                  <a:pt x="3333764" y="646331"/>
                </a:cubicBezTo>
                <a:cubicBezTo>
                  <a:pt x="3206442" y="699187"/>
                  <a:pt x="2973886" y="585298"/>
                  <a:pt x="2698762" y="646331"/>
                </a:cubicBezTo>
                <a:cubicBezTo>
                  <a:pt x="2423638" y="707364"/>
                  <a:pt x="2359888" y="606007"/>
                  <a:pt x="2131795" y="646331"/>
                </a:cubicBezTo>
                <a:cubicBezTo>
                  <a:pt x="1903702" y="686655"/>
                  <a:pt x="1649713" y="585351"/>
                  <a:pt x="1428756" y="646331"/>
                </a:cubicBezTo>
                <a:cubicBezTo>
                  <a:pt x="1207799" y="707311"/>
                  <a:pt x="890501" y="622108"/>
                  <a:pt x="725717" y="646331"/>
                </a:cubicBezTo>
                <a:cubicBezTo>
                  <a:pt x="560933" y="670554"/>
                  <a:pt x="200771" y="599214"/>
                  <a:pt x="0" y="646331"/>
                </a:cubicBezTo>
                <a:cubicBezTo>
                  <a:pt x="-2329" y="539676"/>
                  <a:pt x="38201" y="452930"/>
                  <a:pt x="0" y="316702"/>
                </a:cubicBezTo>
                <a:cubicBezTo>
                  <a:pt x="-38201" y="180474"/>
                  <a:pt x="17960" y="157165"/>
                  <a:pt x="0" y="0"/>
                </a:cubicBezTo>
                <a:close/>
              </a:path>
              <a:path w="6803601" h="646331" stroke="0" extrusionOk="0">
                <a:moveTo>
                  <a:pt x="0" y="0"/>
                </a:moveTo>
                <a:cubicBezTo>
                  <a:pt x="113450" y="-22169"/>
                  <a:pt x="252074" y="7483"/>
                  <a:pt x="498931" y="0"/>
                </a:cubicBezTo>
                <a:cubicBezTo>
                  <a:pt x="745788" y="-7483"/>
                  <a:pt x="780368" y="7899"/>
                  <a:pt x="861789" y="0"/>
                </a:cubicBezTo>
                <a:cubicBezTo>
                  <a:pt x="943210" y="-7899"/>
                  <a:pt x="1335245" y="41333"/>
                  <a:pt x="1564828" y="0"/>
                </a:cubicBezTo>
                <a:cubicBezTo>
                  <a:pt x="1794411" y="-41333"/>
                  <a:pt x="1913537" y="32647"/>
                  <a:pt x="2063759" y="0"/>
                </a:cubicBezTo>
                <a:cubicBezTo>
                  <a:pt x="2213981" y="-32647"/>
                  <a:pt x="2422058" y="55179"/>
                  <a:pt x="2562690" y="0"/>
                </a:cubicBezTo>
                <a:cubicBezTo>
                  <a:pt x="2703322" y="-55179"/>
                  <a:pt x="3062354" y="20594"/>
                  <a:pt x="3265728" y="0"/>
                </a:cubicBezTo>
                <a:cubicBezTo>
                  <a:pt x="3469102" y="-20594"/>
                  <a:pt x="3484304" y="45797"/>
                  <a:pt x="3696623" y="0"/>
                </a:cubicBezTo>
                <a:cubicBezTo>
                  <a:pt x="3908943" y="-45797"/>
                  <a:pt x="4178849" y="73407"/>
                  <a:pt x="4399662" y="0"/>
                </a:cubicBezTo>
                <a:cubicBezTo>
                  <a:pt x="4620475" y="-73407"/>
                  <a:pt x="4834217" y="3301"/>
                  <a:pt x="5102701" y="0"/>
                </a:cubicBezTo>
                <a:cubicBezTo>
                  <a:pt x="5371185" y="-3301"/>
                  <a:pt x="5421944" y="66549"/>
                  <a:pt x="5669668" y="0"/>
                </a:cubicBezTo>
                <a:cubicBezTo>
                  <a:pt x="5917392" y="-66549"/>
                  <a:pt x="6238642" y="92439"/>
                  <a:pt x="6803601" y="0"/>
                </a:cubicBezTo>
                <a:cubicBezTo>
                  <a:pt x="6839539" y="82963"/>
                  <a:pt x="6780663" y="180507"/>
                  <a:pt x="6803601" y="316702"/>
                </a:cubicBezTo>
                <a:cubicBezTo>
                  <a:pt x="6826539" y="452897"/>
                  <a:pt x="6764468" y="530388"/>
                  <a:pt x="6803601" y="646331"/>
                </a:cubicBezTo>
                <a:cubicBezTo>
                  <a:pt x="6604993" y="689028"/>
                  <a:pt x="6406392" y="597307"/>
                  <a:pt x="6236634" y="646331"/>
                </a:cubicBezTo>
                <a:cubicBezTo>
                  <a:pt x="6066876" y="695355"/>
                  <a:pt x="5958670" y="623449"/>
                  <a:pt x="5805740" y="646331"/>
                </a:cubicBezTo>
                <a:cubicBezTo>
                  <a:pt x="5652810" y="669213"/>
                  <a:pt x="5446437" y="586782"/>
                  <a:pt x="5238773" y="646331"/>
                </a:cubicBezTo>
                <a:cubicBezTo>
                  <a:pt x="5031109" y="705880"/>
                  <a:pt x="4856790" y="597828"/>
                  <a:pt x="4535734" y="646331"/>
                </a:cubicBezTo>
                <a:cubicBezTo>
                  <a:pt x="4214678" y="694834"/>
                  <a:pt x="4173973" y="637059"/>
                  <a:pt x="3968767" y="646331"/>
                </a:cubicBezTo>
                <a:cubicBezTo>
                  <a:pt x="3763561" y="655603"/>
                  <a:pt x="3717024" y="645642"/>
                  <a:pt x="3605909" y="646331"/>
                </a:cubicBezTo>
                <a:cubicBezTo>
                  <a:pt x="3494794" y="647020"/>
                  <a:pt x="3326664" y="617912"/>
                  <a:pt x="3175014" y="646331"/>
                </a:cubicBezTo>
                <a:cubicBezTo>
                  <a:pt x="3023364" y="674750"/>
                  <a:pt x="2779550" y="643569"/>
                  <a:pt x="2471975" y="646331"/>
                </a:cubicBezTo>
                <a:cubicBezTo>
                  <a:pt x="2164400" y="649093"/>
                  <a:pt x="2185793" y="611656"/>
                  <a:pt x="1905008" y="646331"/>
                </a:cubicBezTo>
                <a:cubicBezTo>
                  <a:pt x="1624223" y="681006"/>
                  <a:pt x="1570349" y="605783"/>
                  <a:pt x="1474114" y="646331"/>
                </a:cubicBezTo>
                <a:cubicBezTo>
                  <a:pt x="1377879" y="686879"/>
                  <a:pt x="1144715" y="611564"/>
                  <a:pt x="907147" y="646331"/>
                </a:cubicBezTo>
                <a:cubicBezTo>
                  <a:pt x="669579" y="681098"/>
                  <a:pt x="663180" y="636383"/>
                  <a:pt x="544288" y="646331"/>
                </a:cubicBezTo>
                <a:cubicBezTo>
                  <a:pt x="425396" y="656279"/>
                  <a:pt x="123145" y="592448"/>
                  <a:pt x="0" y="646331"/>
                </a:cubicBezTo>
                <a:cubicBezTo>
                  <a:pt x="-2830" y="507617"/>
                  <a:pt x="11697" y="402802"/>
                  <a:pt x="0" y="323166"/>
                </a:cubicBezTo>
                <a:cubicBezTo>
                  <a:pt x="-11697" y="243531"/>
                  <a:pt x="10060" y="113881"/>
                  <a:pt x="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5400">
            <a:solidFill>
              <a:schemeClr val="accent2"/>
            </a:solidFill>
            <a:miter lim="800000"/>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Če razlik med osebki ne bi bilo</a:t>
            </a:r>
          </a:p>
        </p:txBody>
      </p:sp>
      <p:pic>
        <p:nvPicPr>
          <p:cNvPr id="3" name="Graphic 2" descr="Soccer">
            <a:extLst>
              <a:ext uri="{FF2B5EF4-FFF2-40B4-BE49-F238E27FC236}">
                <a16:creationId xmlns:a16="http://schemas.microsoft.com/office/drawing/2014/main" id="{F1386988-2509-447C-B74A-1AB908FE5C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633781" y="102236"/>
            <a:ext cx="914400" cy="914400"/>
          </a:xfrm>
          <a:prstGeom prst="rect">
            <a:avLst/>
          </a:prstGeom>
        </p:spPr>
      </p:pic>
      <p:sp>
        <p:nvSpPr>
          <p:cNvPr id="19" name="TextBox 18">
            <a:extLst>
              <a:ext uri="{FF2B5EF4-FFF2-40B4-BE49-F238E27FC236}">
                <a16:creationId xmlns:a16="http://schemas.microsoft.com/office/drawing/2014/main" id="{2398CDC3-1F5E-4AAB-BE20-5F3CF35F5924}"/>
              </a:ext>
            </a:extLst>
          </p:cNvPr>
          <p:cNvSpPr txBox="1"/>
          <p:nvPr/>
        </p:nvSpPr>
        <p:spPr>
          <a:xfrm>
            <a:off x="1" y="5886169"/>
            <a:ext cx="12192000" cy="954107"/>
          </a:xfrm>
          <a:custGeom>
            <a:avLst/>
            <a:gdLst>
              <a:gd name="connsiteX0" fmla="*/ 0 w 12192000"/>
              <a:gd name="connsiteY0" fmla="*/ 0 h 954107"/>
              <a:gd name="connsiteX1" fmla="*/ 824411 w 12192000"/>
              <a:gd name="connsiteY1" fmla="*/ 0 h 954107"/>
              <a:gd name="connsiteX2" fmla="*/ 1526903 w 12192000"/>
              <a:gd name="connsiteY2" fmla="*/ 0 h 954107"/>
              <a:gd name="connsiteX3" fmla="*/ 2351314 w 12192000"/>
              <a:gd name="connsiteY3" fmla="*/ 0 h 954107"/>
              <a:gd name="connsiteX4" fmla="*/ 2931886 w 12192000"/>
              <a:gd name="connsiteY4" fmla="*/ 0 h 954107"/>
              <a:gd name="connsiteX5" fmla="*/ 3634377 w 12192000"/>
              <a:gd name="connsiteY5" fmla="*/ 0 h 954107"/>
              <a:gd name="connsiteX6" fmla="*/ 4214949 w 12192000"/>
              <a:gd name="connsiteY6" fmla="*/ 0 h 954107"/>
              <a:gd name="connsiteX7" fmla="*/ 4795520 w 12192000"/>
              <a:gd name="connsiteY7" fmla="*/ 0 h 954107"/>
              <a:gd name="connsiteX8" fmla="*/ 5376091 w 12192000"/>
              <a:gd name="connsiteY8" fmla="*/ 0 h 954107"/>
              <a:gd name="connsiteX9" fmla="*/ 5590903 w 12192000"/>
              <a:gd name="connsiteY9" fmla="*/ 0 h 954107"/>
              <a:gd name="connsiteX10" fmla="*/ 6293394 w 12192000"/>
              <a:gd name="connsiteY10" fmla="*/ 0 h 954107"/>
              <a:gd name="connsiteX11" fmla="*/ 6508206 w 12192000"/>
              <a:gd name="connsiteY11" fmla="*/ 0 h 954107"/>
              <a:gd name="connsiteX12" fmla="*/ 7088777 w 12192000"/>
              <a:gd name="connsiteY12" fmla="*/ 0 h 954107"/>
              <a:gd name="connsiteX13" fmla="*/ 7913189 w 12192000"/>
              <a:gd name="connsiteY13" fmla="*/ 0 h 954107"/>
              <a:gd name="connsiteX14" fmla="*/ 8737600 w 12192000"/>
              <a:gd name="connsiteY14" fmla="*/ 0 h 954107"/>
              <a:gd name="connsiteX15" fmla="*/ 9440091 w 12192000"/>
              <a:gd name="connsiteY15" fmla="*/ 0 h 954107"/>
              <a:gd name="connsiteX16" fmla="*/ 9898743 w 12192000"/>
              <a:gd name="connsiteY16" fmla="*/ 0 h 954107"/>
              <a:gd name="connsiteX17" fmla="*/ 10113554 w 12192000"/>
              <a:gd name="connsiteY17" fmla="*/ 0 h 954107"/>
              <a:gd name="connsiteX18" fmla="*/ 10572206 w 12192000"/>
              <a:gd name="connsiteY18" fmla="*/ 0 h 954107"/>
              <a:gd name="connsiteX19" fmla="*/ 11274697 w 12192000"/>
              <a:gd name="connsiteY19" fmla="*/ 0 h 954107"/>
              <a:gd name="connsiteX20" fmla="*/ 12192000 w 12192000"/>
              <a:gd name="connsiteY20" fmla="*/ 0 h 954107"/>
              <a:gd name="connsiteX21" fmla="*/ 12192000 w 12192000"/>
              <a:gd name="connsiteY21" fmla="*/ 448430 h 954107"/>
              <a:gd name="connsiteX22" fmla="*/ 12192000 w 12192000"/>
              <a:gd name="connsiteY22" fmla="*/ 954107 h 954107"/>
              <a:gd name="connsiteX23" fmla="*/ 11367589 w 12192000"/>
              <a:gd name="connsiteY23" fmla="*/ 954107 h 954107"/>
              <a:gd name="connsiteX24" fmla="*/ 10665097 w 12192000"/>
              <a:gd name="connsiteY24" fmla="*/ 954107 h 954107"/>
              <a:gd name="connsiteX25" fmla="*/ 10450286 w 12192000"/>
              <a:gd name="connsiteY25" fmla="*/ 954107 h 954107"/>
              <a:gd name="connsiteX26" fmla="*/ 9625874 w 12192000"/>
              <a:gd name="connsiteY26" fmla="*/ 954107 h 954107"/>
              <a:gd name="connsiteX27" fmla="*/ 9167223 w 12192000"/>
              <a:gd name="connsiteY27" fmla="*/ 954107 h 954107"/>
              <a:gd name="connsiteX28" fmla="*/ 8464731 w 12192000"/>
              <a:gd name="connsiteY28" fmla="*/ 954107 h 954107"/>
              <a:gd name="connsiteX29" fmla="*/ 8249920 w 12192000"/>
              <a:gd name="connsiteY29" fmla="*/ 954107 h 954107"/>
              <a:gd name="connsiteX30" fmla="*/ 7425509 w 12192000"/>
              <a:gd name="connsiteY30" fmla="*/ 954107 h 954107"/>
              <a:gd name="connsiteX31" fmla="*/ 6966857 w 12192000"/>
              <a:gd name="connsiteY31" fmla="*/ 954107 h 954107"/>
              <a:gd name="connsiteX32" fmla="*/ 6386286 w 12192000"/>
              <a:gd name="connsiteY32" fmla="*/ 954107 h 954107"/>
              <a:gd name="connsiteX33" fmla="*/ 6049554 w 12192000"/>
              <a:gd name="connsiteY33" fmla="*/ 954107 h 954107"/>
              <a:gd name="connsiteX34" fmla="*/ 5347063 w 12192000"/>
              <a:gd name="connsiteY34" fmla="*/ 954107 h 954107"/>
              <a:gd name="connsiteX35" fmla="*/ 4522651 w 12192000"/>
              <a:gd name="connsiteY35" fmla="*/ 954107 h 954107"/>
              <a:gd name="connsiteX36" fmla="*/ 4064000 w 12192000"/>
              <a:gd name="connsiteY36" fmla="*/ 954107 h 954107"/>
              <a:gd name="connsiteX37" fmla="*/ 3239589 w 12192000"/>
              <a:gd name="connsiteY37" fmla="*/ 954107 h 954107"/>
              <a:gd name="connsiteX38" fmla="*/ 2659017 w 12192000"/>
              <a:gd name="connsiteY38" fmla="*/ 954107 h 954107"/>
              <a:gd name="connsiteX39" fmla="*/ 1834606 w 12192000"/>
              <a:gd name="connsiteY39" fmla="*/ 954107 h 954107"/>
              <a:gd name="connsiteX40" fmla="*/ 1010194 w 12192000"/>
              <a:gd name="connsiteY40" fmla="*/ 954107 h 954107"/>
              <a:gd name="connsiteX41" fmla="*/ 673463 w 12192000"/>
              <a:gd name="connsiteY41" fmla="*/ 954107 h 954107"/>
              <a:gd name="connsiteX42" fmla="*/ 0 w 12192000"/>
              <a:gd name="connsiteY42" fmla="*/ 954107 h 954107"/>
              <a:gd name="connsiteX43" fmla="*/ 0 w 12192000"/>
              <a:gd name="connsiteY43" fmla="*/ 477054 h 954107"/>
              <a:gd name="connsiteX44" fmla="*/ 0 w 12192000"/>
              <a:gd name="connsiteY44"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92000" h="954107" fill="none" extrusionOk="0">
                <a:moveTo>
                  <a:pt x="0" y="0"/>
                </a:moveTo>
                <a:cubicBezTo>
                  <a:pt x="396107" y="-86398"/>
                  <a:pt x="585218" y="66174"/>
                  <a:pt x="824411" y="0"/>
                </a:cubicBezTo>
                <a:cubicBezTo>
                  <a:pt x="1063604" y="-66174"/>
                  <a:pt x="1374004" y="54484"/>
                  <a:pt x="1526903" y="0"/>
                </a:cubicBezTo>
                <a:cubicBezTo>
                  <a:pt x="1679802" y="-54484"/>
                  <a:pt x="2073888" y="47066"/>
                  <a:pt x="2351314" y="0"/>
                </a:cubicBezTo>
                <a:cubicBezTo>
                  <a:pt x="2628740" y="-47066"/>
                  <a:pt x="2699320" y="652"/>
                  <a:pt x="2931886" y="0"/>
                </a:cubicBezTo>
                <a:cubicBezTo>
                  <a:pt x="3164452" y="-652"/>
                  <a:pt x="3421449" y="1449"/>
                  <a:pt x="3634377" y="0"/>
                </a:cubicBezTo>
                <a:cubicBezTo>
                  <a:pt x="3847305" y="-1449"/>
                  <a:pt x="4093468" y="48516"/>
                  <a:pt x="4214949" y="0"/>
                </a:cubicBezTo>
                <a:cubicBezTo>
                  <a:pt x="4336430" y="-48516"/>
                  <a:pt x="4552273" y="31567"/>
                  <a:pt x="4795520" y="0"/>
                </a:cubicBezTo>
                <a:cubicBezTo>
                  <a:pt x="5038767" y="-31567"/>
                  <a:pt x="5147299" y="24242"/>
                  <a:pt x="5376091" y="0"/>
                </a:cubicBezTo>
                <a:cubicBezTo>
                  <a:pt x="5604883" y="-24242"/>
                  <a:pt x="5525424" y="19282"/>
                  <a:pt x="5590903" y="0"/>
                </a:cubicBezTo>
                <a:cubicBezTo>
                  <a:pt x="5656382" y="-19282"/>
                  <a:pt x="5945950" y="29209"/>
                  <a:pt x="6293394" y="0"/>
                </a:cubicBezTo>
                <a:cubicBezTo>
                  <a:pt x="6640838" y="-29209"/>
                  <a:pt x="6458740" y="10407"/>
                  <a:pt x="6508206" y="0"/>
                </a:cubicBezTo>
                <a:cubicBezTo>
                  <a:pt x="6557672" y="-10407"/>
                  <a:pt x="6897480" y="23173"/>
                  <a:pt x="7088777" y="0"/>
                </a:cubicBezTo>
                <a:cubicBezTo>
                  <a:pt x="7280074" y="-23173"/>
                  <a:pt x="7668126" y="32376"/>
                  <a:pt x="7913189" y="0"/>
                </a:cubicBezTo>
                <a:cubicBezTo>
                  <a:pt x="8158252" y="-32376"/>
                  <a:pt x="8494249" y="36007"/>
                  <a:pt x="8737600" y="0"/>
                </a:cubicBezTo>
                <a:cubicBezTo>
                  <a:pt x="8980951" y="-36007"/>
                  <a:pt x="9299074" y="42434"/>
                  <a:pt x="9440091" y="0"/>
                </a:cubicBezTo>
                <a:cubicBezTo>
                  <a:pt x="9581108" y="-42434"/>
                  <a:pt x="9683124" y="30103"/>
                  <a:pt x="9898743" y="0"/>
                </a:cubicBezTo>
                <a:cubicBezTo>
                  <a:pt x="10114362" y="-30103"/>
                  <a:pt x="10049196" y="19398"/>
                  <a:pt x="10113554" y="0"/>
                </a:cubicBezTo>
                <a:cubicBezTo>
                  <a:pt x="10177912" y="-19398"/>
                  <a:pt x="10458787" y="8867"/>
                  <a:pt x="10572206" y="0"/>
                </a:cubicBezTo>
                <a:cubicBezTo>
                  <a:pt x="10685625" y="-8867"/>
                  <a:pt x="11090804" y="51985"/>
                  <a:pt x="11274697" y="0"/>
                </a:cubicBezTo>
                <a:cubicBezTo>
                  <a:pt x="11458590" y="-51985"/>
                  <a:pt x="11864815" y="1247"/>
                  <a:pt x="12192000" y="0"/>
                </a:cubicBezTo>
                <a:cubicBezTo>
                  <a:pt x="12223323" y="159183"/>
                  <a:pt x="12168587" y="257485"/>
                  <a:pt x="12192000" y="448430"/>
                </a:cubicBezTo>
                <a:cubicBezTo>
                  <a:pt x="12215413" y="639375"/>
                  <a:pt x="12167773" y="759522"/>
                  <a:pt x="12192000" y="954107"/>
                </a:cubicBezTo>
                <a:cubicBezTo>
                  <a:pt x="11845001" y="1035796"/>
                  <a:pt x="11692913" y="946913"/>
                  <a:pt x="11367589" y="954107"/>
                </a:cubicBezTo>
                <a:cubicBezTo>
                  <a:pt x="11042265" y="961301"/>
                  <a:pt x="10859477" y="898698"/>
                  <a:pt x="10665097" y="954107"/>
                </a:cubicBezTo>
                <a:cubicBezTo>
                  <a:pt x="10470717" y="1009516"/>
                  <a:pt x="10528008" y="929347"/>
                  <a:pt x="10450286" y="954107"/>
                </a:cubicBezTo>
                <a:cubicBezTo>
                  <a:pt x="10372564" y="978867"/>
                  <a:pt x="9826792" y="913984"/>
                  <a:pt x="9625874" y="954107"/>
                </a:cubicBezTo>
                <a:cubicBezTo>
                  <a:pt x="9424956" y="994230"/>
                  <a:pt x="9325243" y="948500"/>
                  <a:pt x="9167223" y="954107"/>
                </a:cubicBezTo>
                <a:cubicBezTo>
                  <a:pt x="9009203" y="959714"/>
                  <a:pt x="8653128" y="871298"/>
                  <a:pt x="8464731" y="954107"/>
                </a:cubicBezTo>
                <a:cubicBezTo>
                  <a:pt x="8276334" y="1036916"/>
                  <a:pt x="8294033" y="940597"/>
                  <a:pt x="8249920" y="954107"/>
                </a:cubicBezTo>
                <a:cubicBezTo>
                  <a:pt x="8205807" y="967617"/>
                  <a:pt x="7592219" y="870885"/>
                  <a:pt x="7425509" y="954107"/>
                </a:cubicBezTo>
                <a:cubicBezTo>
                  <a:pt x="7258799" y="1037329"/>
                  <a:pt x="7060581" y="949499"/>
                  <a:pt x="6966857" y="954107"/>
                </a:cubicBezTo>
                <a:cubicBezTo>
                  <a:pt x="6873133" y="958715"/>
                  <a:pt x="6515773" y="901604"/>
                  <a:pt x="6386286" y="954107"/>
                </a:cubicBezTo>
                <a:cubicBezTo>
                  <a:pt x="6256799" y="1006610"/>
                  <a:pt x="6198857" y="930828"/>
                  <a:pt x="6049554" y="954107"/>
                </a:cubicBezTo>
                <a:cubicBezTo>
                  <a:pt x="5900251" y="977386"/>
                  <a:pt x="5599110" y="933617"/>
                  <a:pt x="5347063" y="954107"/>
                </a:cubicBezTo>
                <a:cubicBezTo>
                  <a:pt x="5095016" y="974597"/>
                  <a:pt x="4696519" y="870420"/>
                  <a:pt x="4522651" y="954107"/>
                </a:cubicBezTo>
                <a:cubicBezTo>
                  <a:pt x="4348783" y="1037794"/>
                  <a:pt x="4212299" y="908222"/>
                  <a:pt x="4064000" y="954107"/>
                </a:cubicBezTo>
                <a:cubicBezTo>
                  <a:pt x="3915701" y="999992"/>
                  <a:pt x="3585145" y="911602"/>
                  <a:pt x="3239589" y="954107"/>
                </a:cubicBezTo>
                <a:cubicBezTo>
                  <a:pt x="2894033" y="996612"/>
                  <a:pt x="2811755" y="948820"/>
                  <a:pt x="2659017" y="954107"/>
                </a:cubicBezTo>
                <a:cubicBezTo>
                  <a:pt x="2506279" y="959394"/>
                  <a:pt x="2111851" y="855434"/>
                  <a:pt x="1834606" y="954107"/>
                </a:cubicBezTo>
                <a:cubicBezTo>
                  <a:pt x="1557361" y="1052780"/>
                  <a:pt x="1198377" y="917262"/>
                  <a:pt x="1010194" y="954107"/>
                </a:cubicBezTo>
                <a:cubicBezTo>
                  <a:pt x="822011" y="990952"/>
                  <a:pt x="796939" y="925965"/>
                  <a:pt x="673463" y="954107"/>
                </a:cubicBezTo>
                <a:cubicBezTo>
                  <a:pt x="549987" y="982249"/>
                  <a:pt x="227292" y="901327"/>
                  <a:pt x="0" y="954107"/>
                </a:cubicBezTo>
                <a:cubicBezTo>
                  <a:pt x="-8161" y="734870"/>
                  <a:pt x="11320" y="589021"/>
                  <a:pt x="0" y="477054"/>
                </a:cubicBezTo>
                <a:cubicBezTo>
                  <a:pt x="-11320" y="365087"/>
                  <a:pt x="43598" y="136996"/>
                  <a:pt x="0" y="0"/>
                </a:cubicBezTo>
                <a:close/>
              </a:path>
              <a:path w="12192000" h="954107" stroke="0" extrusionOk="0">
                <a:moveTo>
                  <a:pt x="0" y="0"/>
                </a:moveTo>
                <a:cubicBezTo>
                  <a:pt x="117127" y="-5097"/>
                  <a:pt x="305253" y="1402"/>
                  <a:pt x="458651" y="0"/>
                </a:cubicBezTo>
                <a:cubicBezTo>
                  <a:pt x="612049" y="-1402"/>
                  <a:pt x="595207" y="19573"/>
                  <a:pt x="673463" y="0"/>
                </a:cubicBezTo>
                <a:cubicBezTo>
                  <a:pt x="751719" y="-19573"/>
                  <a:pt x="1110976" y="2947"/>
                  <a:pt x="1497874" y="0"/>
                </a:cubicBezTo>
                <a:cubicBezTo>
                  <a:pt x="1884772" y="-2947"/>
                  <a:pt x="1727277" y="12394"/>
                  <a:pt x="1956526" y="0"/>
                </a:cubicBezTo>
                <a:cubicBezTo>
                  <a:pt x="2185775" y="-12394"/>
                  <a:pt x="2186037" y="21439"/>
                  <a:pt x="2415177" y="0"/>
                </a:cubicBezTo>
                <a:cubicBezTo>
                  <a:pt x="2644317" y="-21439"/>
                  <a:pt x="2980375" y="35203"/>
                  <a:pt x="3239589" y="0"/>
                </a:cubicBezTo>
                <a:cubicBezTo>
                  <a:pt x="3498803" y="-35203"/>
                  <a:pt x="3499976" y="366"/>
                  <a:pt x="3576320" y="0"/>
                </a:cubicBezTo>
                <a:cubicBezTo>
                  <a:pt x="3652664" y="-366"/>
                  <a:pt x="4027617" y="80807"/>
                  <a:pt x="4400731" y="0"/>
                </a:cubicBezTo>
                <a:cubicBezTo>
                  <a:pt x="4773845" y="-80807"/>
                  <a:pt x="4838935" y="27413"/>
                  <a:pt x="5225143" y="0"/>
                </a:cubicBezTo>
                <a:cubicBezTo>
                  <a:pt x="5611351" y="-27413"/>
                  <a:pt x="5670159" y="30339"/>
                  <a:pt x="5805714" y="0"/>
                </a:cubicBezTo>
                <a:cubicBezTo>
                  <a:pt x="5941269" y="-30339"/>
                  <a:pt x="6367077" y="29593"/>
                  <a:pt x="6630126" y="0"/>
                </a:cubicBezTo>
                <a:cubicBezTo>
                  <a:pt x="6893175" y="-29593"/>
                  <a:pt x="6919581" y="35567"/>
                  <a:pt x="7088777" y="0"/>
                </a:cubicBezTo>
                <a:cubicBezTo>
                  <a:pt x="7257973" y="-35567"/>
                  <a:pt x="7359908" y="46992"/>
                  <a:pt x="7547429" y="0"/>
                </a:cubicBezTo>
                <a:cubicBezTo>
                  <a:pt x="7734950" y="-46992"/>
                  <a:pt x="8044814" y="40653"/>
                  <a:pt x="8249920" y="0"/>
                </a:cubicBezTo>
                <a:cubicBezTo>
                  <a:pt x="8455026" y="-40653"/>
                  <a:pt x="8489644" y="23818"/>
                  <a:pt x="8708571" y="0"/>
                </a:cubicBezTo>
                <a:cubicBezTo>
                  <a:pt x="8927498" y="-23818"/>
                  <a:pt x="9259545" y="8651"/>
                  <a:pt x="9532983" y="0"/>
                </a:cubicBezTo>
                <a:cubicBezTo>
                  <a:pt x="9806421" y="-8651"/>
                  <a:pt x="10032831" y="97126"/>
                  <a:pt x="10357394" y="0"/>
                </a:cubicBezTo>
                <a:cubicBezTo>
                  <a:pt x="10681957" y="-97126"/>
                  <a:pt x="10669289" y="18621"/>
                  <a:pt x="10937966" y="0"/>
                </a:cubicBezTo>
                <a:cubicBezTo>
                  <a:pt x="11206643" y="-18621"/>
                  <a:pt x="11228125" y="49914"/>
                  <a:pt x="11396617" y="0"/>
                </a:cubicBezTo>
                <a:cubicBezTo>
                  <a:pt x="11565109" y="-49914"/>
                  <a:pt x="11567903" y="2966"/>
                  <a:pt x="11611429" y="0"/>
                </a:cubicBezTo>
                <a:cubicBezTo>
                  <a:pt x="11654955" y="-2966"/>
                  <a:pt x="11909242" y="42336"/>
                  <a:pt x="12192000" y="0"/>
                </a:cubicBezTo>
                <a:cubicBezTo>
                  <a:pt x="12243516" y="218676"/>
                  <a:pt x="12141839" y="300455"/>
                  <a:pt x="12192000" y="457971"/>
                </a:cubicBezTo>
                <a:cubicBezTo>
                  <a:pt x="12242161" y="615487"/>
                  <a:pt x="12171945" y="759893"/>
                  <a:pt x="12192000" y="954107"/>
                </a:cubicBezTo>
                <a:cubicBezTo>
                  <a:pt x="12056672" y="979813"/>
                  <a:pt x="11928933" y="952285"/>
                  <a:pt x="11855269" y="954107"/>
                </a:cubicBezTo>
                <a:cubicBezTo>
                  <a:pt x="11781605" y="955929"/>
                  <a:pt x="11728586" y="934145"/>
                  <a:pt x="11640457" y="954107"/>
                </a:cubicBezTo>
                <a:cubicBezTo>
                  <a:pt x="11552328" y="974069"/>
                  <a:pt x="11482902" y="948808"/>
                  <a:pt x="11425646" y="954107"/>
                </a:cubicBezTo>
                <a:cubicBezTo>
                  <a:pt x="11368390" y="959406"/>
                  <a:pt x="11003180" y="935613"/>
                  <a:pt x="10845074" y="954107"/>
                </a:cubicBezTo>
                <a:cubicBezTo>
                  <a:pt x="10686968" y="972601"/>
                  <a:pt x="10594784" y="922806"/>
                  <a:pt x="10508343" y="954107"/>
                </a:cubicBezTo>
                <a:cubicBezTo>
                  <a:pt x="10421902" y="985408"/>
                  <a:pt x="10028343" y="924051"/>
                  <a:pt x="9805851" y="954107"/>
                </a:cubicBezTo>
                <a:cubicBezTo>
                  <a:pt x="9583359" y="984163"/>
                  <a:pt x="9580072" y="919693"/>
                  <a:pt x="9469120" y="954107"/>
                </a:cubicBezTo>
                <a:cubicBezTo>
                  <a:pt x="9358168" y="988521"/>
                  <a:pt x="9072199" y="920025"/>
                  <a:pt x="8766629" y="954107"/>
                </a:cubicBezTo>
                <a:cubicBezTo>
                  <a:pt x="8461059" y="988189"/>
                  <a:pt x="8613260" y="935009"/>
                  <a:pt x="8551817" y="954107"/>
                </a:cubicBezTo>
                <a:cubicBezTo>
                  <a:pt x="8490374" y="973205"/>
                  <a:pt x="8123958" y="901932"/>
                  <a:pt x="7849326" y="954107"/>
                </a:cubicBezTo>
                <a:cubicBezTo>
                  <a:pt x="7574694" y="1006282"/>
                  <a:pt x="7651428" y="919659"/>
                  <a:pt x="7512594" y="954107"/>
                </a:cubicBezTo>
                <a:cubicBezTo>
                  <a:pt x="7373760" y="988555"/>
                  <a:pt x="7381683" y="939685"/>
                  <a:pt x="7297783" y="954107"/>
                </a:cubicBezTo>
                <a:cubicBezTo>
                  <a:pt x="7213883" y="968529"/>
                  <a:pt x="7060023" y="921472"/>
                  <a:pt x="6961051" y="954107"/>
                </a:cubicBezTo>
                <a:cubicBezTo>
                  <a:pt x="6862079" y="986742"/>
                  <a:pt x="6437235" y="882004"/>
                  <a:pt x="6258560" y="954107"/>
                </a:cubicBezTo>
                <a:cubicBezTo>
                  <a:pt x="6079885" y="1026210"/>
                  <a:pt x="6046551" y="939130"/>
                  <a:pt x="5921829" y="954107"/>
                </a:cubicBezTo>
                <a:cubicBezTo>
                  <a:pt x="5797107" y="969084"/>
                  <a:pt x="5753638" y="947035"/>
                  <a:pt x="5707017" y="954107"/>
                </a:cubicBezTo>
                <a:cubicBezTo>
                  <a:pt x="5660396" y="961179"/>
                  <a:pt x="5452963" y="953840"/>
                  <a:pt x="5370286" y="954107"/>
                </a:cubicBezTo>
                <a:cubicBezTo>
                  <a:pt x="5287609" y="954374"/>
                  <a:pt x="5014743" y="919390"/>
                  <a:pt x="4911634" y="954107"/>
                </a:cubicBezTo>
                <a:cubicBezTo>
                  <a:pt x="4808525" y="988824"/>
                  <a:pt x="4542614" y="907904"/>
                  <a:pt x="4331063" y="954107"/>
                </a:cubicBezTo>
                <a:cubicBezTo>
                  <a:pt x="4119512" y="1000310"/>
                  <a:pt x="4069654" y="943370"/>
                  <a:pt x="3994331" y="954107"/>
                </a:cubicBezTo>
                <a:cubicBezTo>
                  <a:pt x="3919008" y="964844"/>
                  <a:pt x="3408040" y="928283"/>
                  <a:pt x="3169920" y="954107"/>
                </a:cubicBezTo>
                <a:cubicBezTo>
                  <a:pt x="2931800" y="979931"/>
                  <a:pt x="2856916" y="903959"/>
                  <a:pt x="2589349" y="954107"/>
                </a:cubicBezTo>
                <a:cubicBezTo>
                  <a:pt x="2321782" y="1004255"/>
                  <a:pt x="2006351" y="889511"/>
                  <a:pt x="1764937" y="954107"/>
                </a:cubicBezTo>
                <a:cubicBezTo>
                  <a:pt x="1523523" y="1018703"/>
                  <a:pt x="1232650" y="949943"/>
                  <a:pt x="1062446" y="954107"/>
                </a:cubicBezTo>
                <a:cubicBezTo>
                  <a:pt x="892242" y="958271"/>
                  <a:pt x="745975" y="900297"/>
                  <a:pt x="603794" y="954107"/>
                </a:cubicBezTo>
                <a:cubicBezTo>
                  <a:pt x="461613" y="1007917"/>
                  <a:pt x="280308" y="906158"/>
                  <a:pt x="0" y="954107"/>
                </a:cubicBezTo>
                <a:cubicBezTo>
                  <a:pt x="-17525" y="847552"/>
                  <a:pt x="4015" y="675079"/>
                  <a:pt x="0" y="496136"/>
                </a:cubicBezTo>
                <a:cubicBezTo>
                  <a:pt x="-4015" y="317193"/>
                  <a:pt x="58090" y="244147"/>
                  <a:pt x="0" y="0"/>
                </a:cubicBezTo>
                <a:close/>
              </a:path>
            </a:pathLst>
          </a:custGeom>
          <a:solidFill>
            <a:schemeClr val="bg1"/>
          </a:solidFill>
          <a:ln w="38100">
            <a:no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2800" b="1" dirty="0">
                <a:cs typeface="Arial" panose="020B0604020202020204" pitchFamily="34" charset="0"/>
              </a:rPr>
              <a:t>Vsi bi samo igrali nogomet, nihče ne bi izumil kolesa, obleke, zdravil …</a:t>
            </a:r>
          </a:p>
          <a:p>
            <a:pPr algn="ctr"/>
            <a:r>
              <a:rPr lang="sl-SI" sz="2800" b="1" dirty="0">
                <a:cs typeface="Arial" panose="020B0604020202020204" pitchFamily="34" charset="0"/>
              </a:rPr>
              <a:t>Razlike med osebki so ključne za razvoj in obstanek vrst – to ugotovil že Darwin!</a:t>
            </a:r>
          </a:p>
        </p:txBody>
      </p:sp>
      <p:sp>
        <p:nvSpPr>
          <p:cNvPr id="20" name="TextBox 19">
            <a:extLst>
              <a:ext uri="{FF2B5EF4-FFF2-40B4-BE49-F238E27FC236}">
                <a16:creationId xmlns:a16="http://schemas.microsoft.com/office/drawing/2014/main" id="{65DFB104-D500-4573-A161-4B16D031B5ED}"/>
              </a:ext>
            </a:extLst>
          </p:cNvPr>
          <p:cNvSpPr txBox="1"/>
          <p:nvPr/>
        </p:nvSpPr>
        <p:spPr>
          <a:xfrm>
            <a:off x="621075" y="5836810"/>
            <a:ext cx="10927089" cy="523220"/>
          </a:xfrm>
          <a:custGeom>
            <a:avLst/>
            <a:gdLst>
              <a:gd name="connsiteX0" fmla="*/ 0 w 10927089"/>
              <a:gd name="connsiteY0" fmla="*/ 0 h 523220"/>
              <a:gd name="connsiteX1" fmla="*/ 575110 w 10927089"/>
              <a:gd name="connsiteY1" fmla="*/ 0 h 523220"/>
              <a:gd name="connsiteX2" fmla="*/ 1150220 w 10927089"/>
              <a:gd name="connsiteY2" fmla="*/ 0 h 523220"/>
              <a:gd name="connsiteX3" fmla="*/ 1943872 w 10927089"/>
              <a:gd name="connsiteY3" fmla="*/ 0 h 523220"/>
              <a:gd name="connsiteX4" fmla="*/ 2409711 w 10927089"/>
              <a:gd name="connsiteY4" fmla="*/ 0 h 523220"/>
              <a:gd name="connsiteX5" fmla="*/ 2875550 w 10927089"/>
              <a:gd name="connsiteY5" fmla="*/ 0 h 523220"/>
              <a:gd name="connsiteX6" fmla="*/ 3450660 w 10927089"/>
              <a:gd name="connsiteY6" fmla="*/ 0 h 523220"/>
              <a:gd name="connsiteX7" fmla="*/ 4135041 w 10927089"/>
              <a:gd name="connsiteY7" fmla="*/ 0 h 523220"/>
              <a:gd name="connsiteX8" fmla="*/ 4819421 w 10927089"/>
              <a:gd name="connsiteY8" fmla="*/ 0 h 523220"/>
              <a:gd name="connsiteX9" fmla="*/ 5503802 w 10927089"/>
              <a:gd name="connsiteY9" fmla="*/ 0 h 523220"/>
              <a:gd name="connsiteX10" fmla="*/ 6297454 w 10927089"/>
              <a:gd name="connsiteY10" fmla="*/ 0 h 523220"/>
              <a:gd name="connsiteX11" fmla="*/ 6872564 w 10927089"/>
              <a:gd name="connsiteY11" fmla="*/ 0 h 523220"/>
              <a:gd name="connsiteX12" fmla="*/ 7556945 w 10927089"/>
              <a:gd name="connsiteY12" fmla="*/ 0 h 523220"/>
              <a:gd name="connsiteX13" fmla="*/ 8132055 w 10927089"/>
              <a:gd name="connsiteY13" fmla="*/ 0 h 523220"/>
              <a:gd name="connsiteX14" fmla="*/ 8707165 w 10927089"/>
              <a:gd name="connsiteY14" fmla="*/ 0 h 523220"/>
              <a:gd name="connsiteX15" fmla="*/ 9282275 w 10927089"/>
              <a:gd name="connsiteY15" fmla="*/ 0 h 523220"/>
              <a:gd name="connsiteX16" fmla="*/ 9529572 w 10927089"/>
              <a:gd name="connsiteY16" fmla="*/ 0 h 523220"/>
              <a:gd name="connsiteX17" fmla="*/ 10213953 w 10927089"/>
              <a:gd name="connsiteY17" fmla="*/ 0 h 523220"/>
              <a:gd name="connsiteX18" fmla="*/ 10927089 w 10927089"/>
              <a:gd name="connsiteY18" fmla="*/ 0 h 523220"/>
              <a:gd name="connsiteX19" fmla="*/ 10927089 w 10927089"/>
              <a:gd name="connsiteY19" fmla="*/ 523220 h 523220"/>
              <a:gd name="connsiteX20" fmla="*/ 10461250 w 10927089"/>
              <a:gd name="connsiteY20" fmla="*/ 523220 h 523220"/>
              <a:gd name="connsiteX21" fmla="*/ 9886140 w 10927089"/>
              <a:gd name="connsiteY21" fmla="*/ 523220 h 523220"/>
              <a:gd name="connsiteX22" fmla="*/ 9638843 w 10927089"/>
              <a:gd name="connsiteY22" fmla="*/ 523220 h 523220"/>
              <a:gd name="connsiteX23" fmla="*/ 9173004 w 10927089"/>
              <a:gd name="connsiteY23" fmla="*/ 523220 h 523220"/>
              <a:gd name="connsiteX24" fmla="*/ 8488623 w 10927089"/>
              <a:gd name="connsiteY24" fmla="*/ 523220 h 523220"/>
              <a:gd name="connsiteX25" fmla="*/ 8132055 w 10927089"/>
              <a:gd name="connsiteY25" fmla="*/ 523220 h 523220"/>
              <a:gd name="connsiteX26" fmla="*/ 7338403 w 10927089"/>
              <a:gd name="connsiteY26" fmla="*/ 523220 h 523220"/>
              <a:gd name="connsiteX27" fmla="*/ 6544751 w 10927089"/>
              <a:gd name="connsiteY27" fmla="*/ 523220 h 523220"/>
              <a:gd name="connsiteX28" fmla="*/ 5969641 w 10927089"/>
              <a:gd name="connsiteY28" fmla="*/ 523220 h 523220"/>
              <a:gd name="connsiteX29" fmla="*/ 5175990 w 10927089"/>
              <a:gd name="connsiteY29" fmla="*/ 523220 h 523220"/>
              <a:gd name="connsiteX30" fmla="*/ 4600880 w 10927089"/>
              <a:gd name="connsiteY30" fmla="*/ 523220 h 523220"/>
              <a:gd name="connsiteX31" fmla="*/ 3916499 w 10927089"/>
              <a:gd name="connsiteY31" fmla="*/ 523220 h 523220"/>
              <a:gd name="connsiteX32" fmla="*/ 3669201 w 10927089"/>
              <a:gd name="connsiteY32" fmla="*/ 523220 h 523220"/>
              <a:gd name="connsiteX33" fmla="*/ 2875550 w 10927089"/>
              <a:gd name="connsiteY33" fmla="*/ 523220 h 523220"/>
              <a:gd name="connsiteX34" fmla="*/ 2409711 w 10927089"/>
              <a:gd name="connsiteY34" fmla="*/ 523220 h 523220"/>
              <a:gd name="connsiteX35" fmla="*/ 1725330 w 10927089"/>
              <a:gd name="connsiteY35" fmla="*/ 523220 h 523220"/>
              <a:gd name="connsiteX36" fmla="*/ 1478033 w 10927089"/>
              <a:gd name="connsiteY36" fmla="*/ 523220 h 523220"/>
              <a:gd name="connsiteX37" fmla="*/ 684381 w 10927089"/>
              <a:gd name="connsiteY37" fmla="*/ 523220 h 523220"/>
              <a:gd name="connsiteX38" fmla="*/ 0 w 10927089"/>
              <a:gd name="connsiteY38" fmla="*/ 523220 h 523220"/>
              <a:gd name="connsiteX39" fmla="*/ 0 w 10927089"/>
              <a:gd name="connsiteY39"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927089" h="523220" fill="none" extrusionOk="0">
                <a:moveTo>
                  <a:pt x="0" y="0"/>
                </a:moveTo>
                <a:cubicBezTo>
                  <a:pt x="209951" y="-348"/>
                  <a:pt x="368854" y="64647"/>
                  <a:pt x="575110" y="0"/>
                </a:cubicBezTo>
                <a:cubicBezTo>
                  <a:pt x="781366" y="-64647"/>
                  <a:pt x="921884" y="67518"/>
                  <a:pt x="1150220" y="0"/>
                </a:cubicBezTo>
                <a:cubicBezTo>
                  <a:pt x="1378556" y="-67518"/>
                  <a:pt x="1547801" y="38491"/>
                  <a:pt x="1943872" y="0"/>
                </a:cubicBezTo>
                <a:cubicBezTo>
                  <a:pt x="2339943" y="-38491"/>
                  <a:pt x="2262760" y="32427"/>
                  <a:pt x="2409711" y="0"/>
                </a:cubicBezTo>
                <a:cubicBezTo>
                  <a:pt x="2556662" y="-32427"/>
                  <a:pt x="2690813" y="55045"/>
                  <a:pt x="2875550" y="0"/>
                </a:cubicBezTo>
                <a:cubicBezTo>
                  <a:pt x="3060287" y="-55045"/>
                  <a:pt x="3217892" y="736"/>
                  <a:pt x="3450660" y="0"/>
                </a:cubicBezTo>
                <a:cubicBezTo>
                  <a:pt x="3683428" y="-736"/>
                  <a:pt x="3863606" y="32989"/>
                  <a:pt x="4135041" y="0"/>
                </a:cubicBezTo>
                <a:cubicBezTo>
                  <a:pt x="4406476" y="-32989"/>
                  <a:pt x="4596703" y="60775"/>
                  <a:pt x="4819421" y="0"/>
                </a:cubicBezTo>
                <a:cubicBezTo>
                  <a:pt x="5042139" y="-60775"/>
                  <a:pt x="5322756" y="61899"/>
                  <a:pt x="5503802" y="0"/>
                </a:cubicBezTo>
                <a:cubicBezTo>
                  <a:pt x="5684848" y="-61899"/>
                  <a:pt x="6009932" y="2750"/>
                  <a:pt x="6297454" y="0"/>
                </a:cubicBezTo>
                <a:cubicBezTo>
                  <a:pt x="6584976" y="-2750"/>
                  <a:pt x="6679647" y="12529"/>
                  <a:pt x="6872564" y="0"/>
                </a:cubicBezTo>
                <a:cubicBezTo>
                  <a:pt x="7065481" y="-12529"/>
                  <a:pt x="7339059" y="29678"/>
                  <a:pt x="7556945" y="0"/>
                </a:cubicBezTo>
                <a:cubicBezTo>
                  <a:pt x="7774831" y="-29678"/>
                  <a:pt x="7913927" y="53964"/>
                  <a:pt x="8132055" y="0"/>
                </a:cubicBezTo>
                <a:cubicBezTo>
                  <a:pt x="8350183" y="-53964"/>
                  <a:pt x="8443577" y="6313"/>
                  <a:pt x="8707165" y="0"/>
                </a:cubicBezTo>
                <a:cubicBezTo>
                  <a:pt x="8970753" y="-6313"/>
                  <a:pt x="9081728" y="51448"/>
                  <a:pt x="9282275" y="0"/>
                </a:cubicBezTo>
                <a:cubicBezTo>
                  <a:pt x="9482822" y="-51448"/>
                  <a:pt x="9426145" y="16244"/>
                  <a:pt x="9529572" y="0"/>
                </a:cubicBezTo>
                <a:cubicBezTo>
                  <a:pt x="9632999" y="-16244"/>
                  <a:pt x="9929917" y="14325"/>
                  <a:pt x="10213953" y="0"/>
                </a:cubicBezTo>
                <a:cubicBezTo>
                  <a:pt x="10497989" y="-14325"/>
                  <a:pt x="10652467" y="67909"/>
                  <a:pt x="10927089" y="0"/>
                </a:cubicBezTo>
                <a:cubicBezTo>
                  <a:pt x="10988177" y="137849"/>
                  <a:pt x="10903035" y="394097"/>
                  <a:pt x="10927089" y="523220"/>
                </a:cubicBezTo>
                <a:cubicBezTo>
                  <a:pt x="10750941" y="557009"/>
                  <a:pt x="10669326" y="471318"/>
                  <a:pt x="10461250" y="523220"/>
                </a:cubicBezTo>
                <a:cubicBezTo>
                  <a:pt x="10253174" y="575122"/>
                  <a:pt x="10020601" y="483511"/>
                  <a:pt x="9886140" y="523220"/>
                </a:cubicBezTo>
                <a:cubicBezTo>
                  <a:pt x="9751679" y="562929"/>
                  <a:pt x="9760722" y="506490"/>
                  <a:pt x="9638843" y="523220"/>
                </a:cubicBezTo>
                <a:cubicBezTo>
                  <a:pt x="9516964" y="539950"/>
                  <a:pt x="9295798" y="491967"/>
                  <a:pt x="9173004" y="523220"/>
                </a:cubicBezTo>
                <a:cubicBezTo>
                  <a:pt x="9050210" y="554473"/>
                  <a:pt x="8655603" y="498003"/>
                  <a:pt x="8488623" y="523220"/>
                </a:cubicBezTo>
                <a:cubicBezTo>
                  <a:pt x="8321643" y="548437"/>
                  <a:pt x="8307510" y="495754"/>
                  <a:pt x="8132055" y="523220"/>
                </a:cubicBezTo>
                <a:cubicBezTo>
                  <a:pt x="7956600" y="550686"/>
                  <a:pt x="7710486" y="469703"/>
                  <a:pt x="7338403" y="523220"/>
                </a:cubicBezTo>
                <a:cubicBezTo>
                  <a:pt x="6966320" y="576737"/>
                  <a:pt x="6874484" y="502623"/>
                  <a:pt x="6544751" y="523220"/>
                </a:cubicBezTo>
                <a:cubicBezTo>
                  <a:pt x="6215018" y="543817"/>
                  <a:pt x="6224721" y="518283"/>
                  <a:pt x="5969641" y="523220"/>
                </a:cubicBezTo>
                <a:cubicBezTo>
                  <a:pt x="5714561" y="528157"/>
                  <a:pt x="5547107" y="457437"/>
                  <a:pt x="5175990" y="523220"/>
                </a:cubicBezTo>
                <a:cubicBezTo>
                  <a:pt x="4804873" y="589003"/>
                  <a:pt x="4792648" y="477696"/>
                  <a:pt x="4600880" y="523220"/>
                </a:cubicBezTo>
                <a:cubicBezTo>
                  <a:pt x="4409112" y="568744"/>
                  <a:pt x="4177500" y="504243"/>
                  <a:pt x="3916499" y="523220"/>
                </a:cubicBezTo>
                <a:cubicBezTo>
                  <a:pt x="3655498" y="542197"/>
                  <a:pt x="3720112" y="502188"/>
                  <a:pt x="3669201" y="523220"/>
                </a:cubicBezTo>
                <a:cubicBezTo>
                  <a:pt x="3618290" y="544252"/>
                  <a:pt x="3256576" y="508882"/>
                  <a:pt x="2875550" y="523220"/>
                </a:cubicBezTo>
                <a:cubicBezTo>
                  <a:pt x="2494524" y="537558"/>
                  <a:pt x="2554863" y="480732"/>
                  <a:pt x="2409711" y="523220"/>
                </a:cubicBezTo>
                <a:cubicBezTo>
                  <a:pt x="2264559" y="565708"/>
                  <a:pt x="1991883" y="487275"/>
                  <a:pt x="1725330" y="523220"/>
                </a:cubicBezTo>
                <a:cubicBezTo>
                  <a:pt x="1458777" y="559165"/>
                  <a:pt x="1544405" y="522296"/>
                  <a:pt x="1478033" y="523220"/>
                </a:cubicBezTo>
                <a:cubicBezTo>
                  <a:pt x="1411661" y="524144"/>
                  <a:pt x="1007199" y="501030"/>
                  <a:pt x="684381" y="523220"/>
                </a:cubicBezTo>
                <a:cubicBezTo>
                  <a:pt x="361563" y="545410"/>
                  <a:pt x="284692" y="484726"/>
                  <a:pt x="0" y="523220"/>
                </a:cubicBezTo>
                <a:cubicBezTo>
                  <a:pt x="-22692" y="376474"/>
                  <a:pt x="22407" y="107977"/>
                  <a:pt x="0" y="0"/>
                </a:cubicBezTo>
                <a:close/>
              </a:path>
              <a:path w="10927089" h="523220" stroke="0" extrusionOk="0">
                <a:moveTo>
                  <a:pt x="0" y="0"/>
                </a:moveTo>
                <a:cubicBezTo>
                  <a:pt x="129707" y="-39203"/>
                  <a:pt x="242665" y="19766"/>
                  <a:pt x="465839" y="0"/>
                </a:cubicBezTo>
                <a:cubicBezTo>
                  <a:pt x="689013" y="-19766"/>
                  <a:pt x="595356" y="18651"/>
                  <a:pt x="713136" y="0"/>
                </a:cubicBezTo>
                <a:cubicBezTo>
                  <a:pt x="830916" y="-18651"/>
                  <a:pt x="1340417" y="2880"/>
                  <a:pt x="1506788" y="0"/>
                </a:cubicBezTo>
                <a:cubicBezTo>
                  <a:pt x="1673159" y="-2880"/>
                  <a:pt x="1743221" y="12783"/>
                  <a:pt x="1972627" y="0"/>
                </a:cubicBezTo>
                <a:cubicBezTo>
                  <a:pt x="2202033" y="-12783"/>
                  <a:pt x="2270335" y="21655"/>
                  <a:pt x="2438466" y="0"/>
                </a:cubicBezTo>
                <a:cubicBezTo>
                  <a:pt x="2606597" y="-21655"/>
                  <a:pt x="2942157" y="26932"/>
                  <a:pt x="3232118" y="0"/>
                </a:cubicBezTo>
                <a:cubicBezTo>
                  <a:pt x="3522079" y="-26932"/>
                  <a:pt x="3485645" y="11979"/>
                  <a:pt x="3588686" y="0"/>
                </a:cubicBezTo>
                <a:cubicBezTo>
                  <a:pt x="3691727" y="-11979"/>
                  <a:pt x="4059155" y="40079"/>
                  <a:pt x="4382338" y="0"/>
                </a:cubicBezTo>
                <a:cubicBezTo>
                  <a:pt x="4705521" y="-40079"/>
                  <a:pt x="4840994" y="78866"/>
                  <a:pt x="5175990" y="0"/>
                </a:cubicBezTo>
                <a:cubicBezTo>
                  <a:pt x="5510986" y="-78866"/>
                  <a:pt x="5562251" y="24740"/>
                  <a:pt x="5751099" y="0"/>
                </a:cubicBezTo>
                <a:cubicBezTo>
                  <a:pt x="5939947" y="-24740"/>
                  <a:pt x="6167704" y="81673"/>
                  <a:pt x="6544751" y="0"/>
                </a:cubicBezTo>
                <a:cubicBezTo>
                  <a:pt x="6921798" y="-81673"/>
                  <a:pt x="6844306" y="34398"/>
                  <a:pt x="7010590" y="0"/>
                </a:cubicBezTo>
                <a:cubicBezTo>
                  <a:pt x="7176874" y="-34398"/>
                  <a:pt x="7365231" y="34319"/>
                  <a:pt x="7476429" y="0"/>
                </a:cubicBezTo>
                <a:cubicBezTo>
                  <a:pt x="7587627" y="-34319"/>
                  <a:pt x="7887634" y="51167"/>
                  <a:pt x="8160810" y="0"/>
                </a:cubicBezTo>
                <a:cubicBezTo>
                  <a:pt x="8433986" y="-51167"/>
                  <a:pt x="8487206" y="52628"/>
                  <a:pt x="8626649" y="0"/>
                </a:cubicBezTo>
                <a:cubicBezTo>
                  <a:pt x="8766092" y="-52628"/>
                  <a:pt x="9151779" y="44694"/>
                  <a:pt x="9420301" y="0"/>
                </a:cubicBezTo>
                <a:cubicBezTo>
                  <a:pt x="9688823" y="-44694"/>
                  <a:pt x="9828808" y="42148"/>
                  <a:pt x="10213953" y="0"/>
                </a:cubicBezTo>
                <a:cubicBezTo>
                  <a:pt x="10599098" y="-42148"/>
                  <a:pt x="10633989" y="65664"/>
                  <a:pt x="10927089" y="0"/>
                </a:cubicBezTo>
                <a:cubicBezTo>
                  <a:pt x="10982609" y="169192"/>
                  <a:pt x="10877239" y="271695"/>
                  <a:pt x="10927089" y="523220"/>
                </a:cubicBezTo>
                <a:cubicBezTo>
                  <a:pt x="10819463" y="537486"/>
                  <a:pt x="10763951" y="519511"/>
                  <a:pt x="10679792" y="523220"/>
                </a:cubicBezTo>
                <a:cubicBezTo>
                  <a:pt x="10595633" y="526929"/>
                  <a:pt x="10137459" y="488092"/>
                  <a:pt x="9886140" y="523220"/>
                </a:cubicBezTo>
                <a:cubicBezTo>
                  <a:pt x="9634821" y="558348"/>
                  <a:pt x="9528623" y="507245"/>
                  <a:pt x="9311030" y="523220"/>
                </a:cubicBezTo>
                <a:cubicBezTo>
                  <a:pt x="9093437" y="539195"/>
                  <a:pt x="9079198" y="485959"/>
                  <a:pt x="8954462" y="523220"/>
                </a:cubicBezTo>
                <a:cubicBezTo>
                  <a:pt x="8829726" y="560481"/>
                  <a:pt x="8641179" y="479620"/>
                  <a:pt x="8379352" y="523220"/>
                </a:cubicBezTo>
                <a:cubicBezTo>
                  <a:pt x="8117525" y="566820"/>
                  <a:pt x="8247635" y="505922"/>
                  <a:pt x="8132055" y="523220"/>
                </a:cubicBezTo>
                <a:cubicBezTo>
                  <a:pt x="8016475" y="540518"/>
                  <a:pt x="8006250" y="502655"/>
                  <a:pt x="7884757" y="523220"/>
                </a:cubicBezTo>
                <a:cubicBezTo>
                  <a:pt x="7763264" y="543785"/>
                  <a:pt x="7438365" y="483885"/>
                  <a:pt x="7309647" y="523220"/>
                </a:cubicBezTo>
                <a:cubicBezTo>
                  <a:pt x="7180929" y="562555"/>
                  <a:pt x="7108645" y="482607"/>
                  <a:pt x="6953079" y="523220"/>
                </a:cubicBezTo>
                <a:cubicBezTo>
                  <a:pt x="6797513" y="563833"/>
                  <a:pt x="6519494" y="443334"/>
                  <a:pt x="6268698" y="523220"/>
                </a:cubicBezTo>
                <a:cubicBezTo>
                  <a:pt x="6017902" y="603106"/>
                  <a:pt x="6085513" y="519851"/>
                  <a:pt x="5912130" y="523220"/>
                </a:cubicBezTo>
                <a:cubicBezTo>
                  <a:pt x="5738747" y="526589"/>
                  <a:pt x="5541634" y="465458"/>
                  <a:pt x="5227749" y="523220"/>
                </a:cubicBezTo>
                <a:cubicBezTo>
                  <a:pt x="4913864" y="580982"/>
                  <a:pt x="5052927" y="507456"/>
                  <a:pt x="4980452" y="523220"/>
                </a:cubicBezTo>
                <a:cubicBezTo>
                  <a:pt x="4907977" y="538984"/>
                  <a:pt x="4636177" y="488643"/>
                  <a:pt x="4296071" y="523220"/>
                </a:cubicBezTo>
                <a:cubicBezTo>
                  <a:pt x="3955965" y="557797"/>
                  <a:pt x="4072744" y="496359"/>
                  <a:pt x="3939503" y="523220"/>
                </a:cubicBezTo>
                <a:cubicBezTo>
                  <a:pt x="3806262" y="550081"/>
                  <a:pt x="3778047" y="505694"/>
                  <a:pt x="3692206" y="523220"/>
                </a:cubicBezTo>
                <a:cubicBezTo>
                  <a:pt x="3606365" y="540746"/>
                  <a:pt x="3437356" y="513413"/>
                  <a:pt x="3335638" y="523220"/>
                </a:cubicBezTo>
                <a:cubicBezTo>
                  <a:pt x="3233920" y="533027"/>
                  <a:pt x="2936562" y="465031"/>
                  <a:pt x="2651257" y="523220"/>
                </a:cubicBezTo>
                <a:cubicBezTo>
                  <a:pt x="2365952" y="581409"/>
                  <a:pt x="2423980" y="490454"/>
                  <a:pt x="2294689" y="523220"/>
                </a:cubicBezTo>
                <a:cubicBezTo>
                  <a:pt x="2165398" y="555986"/>
                  <a:pt x="2111029" y="495033"/>
                  <a:pt x="2047391" y="523220"/>
                </a:cubicBezTo>
                <a:cubicBezTo>
                  <a:pt x="1983753" y="551407"/>
                  <a:pt x="1788124" y="485802"/>
                  <a:pt x="1690823" y="523220"/>
                </a:cubicBezTo>
                <a:cubicBezTo>
                  <a:pt x="1593522" y="560638"/>
                  <a:pt x="1447986" y="472512"/>
                  <a:pt x="1224984" y="523220"/>
                </a:cubicBezTo>
                <a:cubicBezTo>
                  <a:pt x="1001982" y="573928"/>
                  <a:pt x="767773" y="472743"/>
                  <a:pt x="649874" y="523220"/>
                </a:cubicBezTo>
                <a:cubicBezTo>
                  <a:pt x="531975" y="573697"/>
                  <a:pt x="225154" y="483911"/>
                  <a:pt x="0" y="523220"/>
                </a:cubicBezTo>
                <a:cubicBezTo>
                  <a:pt x="-57451" y="273782"/>
                  <a:pt x="13550" y="207223"/>
                  <a:pt x="0" y="0"/>
                </a:cubicBezTo>
                <a:close/>
              </a:path>
            </a:pathLst>
          </a:custGeom>
          <a:solidFill>
            <a:schemeClr val="bg1"/>
          </a:solidFill>
          <a:ln w="38100">
            <a:no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2800" b="1" dirty="0">
                <a:cs typeface="Arial" panose="020B0604020202020204" pitchFamily="34" charset="0"/>
              </a:rPr>
              <a:t>A tudi to še ni vse, kar je </a:t>
            </a:r>
            <a:r>
              <a:rPr lang="sl-SI" sz="2800" b="1" dirty="0" err="1">
                <a:cs typeface="Arial" panose="020B0604020202020204" pitchFamily="34" charset="0"/>
              </a:rPr>
              <a:t>biodiverziteta</a:t>
            </a:r>
            <a:r>
              <a:rPr lang="sl-SI" sz="2800" b="1" dirty="0">
                <a:cs typeface="Arial" panose="020B0604020202020204" pitchFamily="34" charset="0"/>
              </a:rPr>
              <a:t>!</a:t>
            </a:r>
          </a:p>
        </p:txBody>
      </p:sp>
    </p:spTree>
    <p:extLst>
      <p:ext uri="{BB962C8B-B14F-4D97-AF65-F5344CB8AC3E}">
        <p14:creationId xmlns:p14="http://schemas.microsoft.com/office/powerpoint/2010/main" val="2940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par>
                                <p:cTn id="13" presetID="10" presetClass="exit" presetSubtype="0" fill="hold" grpId="1"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0864432F-19AA-4F28-A27B-37DEEC7B3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Graphic 19" descr="Hummingbird">
            <a:extLst>
              <a:ext uri="{FF2B5EF4-FFF2-40B4-BE49-F238E27FC236}">
                <a16:creationId xmlns:a16="http://schemas.microsoft.com/office/drawing/2014/main" id="{4E247A64-FC37-4A74-A8DD-4ABF512D11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09847" y="70832"/>
            <a:ext cx="914400" cy="914400"/>
          </a:xfrm>
          <a:prstGeom prst="rect">
            <a:avLst/>
          </a:prstGeom>
        </p:spPr>
      </p:pic>
      <p:sp>
        <p:nvSpPr>
          <p:cNvPr id="4" name="TextBox 3">
            <a:extLst>
              <a:ext uri="{FF2B5EF4-FFF2-40B4-BE49-F238E27FC236}">
                <a16:creationId xmlns:a16="http://schemas.microsoft.com/office/drawing/2014/main" id="{A15C9FF5-CCB5-49D1-96D8-F613A9598968}"/>
              </a:ext>
            </a:extLst>
          </p:cNvPr>
          <p:cNvSpPr txBox="1"/>
          <p:nvPr/>
        </p:nvSpPr>
        <p:spPr>
          <a:xfrm>
            <a:off x="4483980" y="155596"/>
            <a:ext cx="3276193" cy="646331"/>
          </a:xfrm>
          <a:custGeom>
            <a:avLst/>
            <a:gdLst>
              <a:gd name="connsiteX0" fmla="*/ 0 w 3276193"/>
              <a:gd name="connsiteY0" fmla="*/ 0 h 646331"/>
              <a:gd name="connsiteX1" fmla="*/ 513270 w 3276193"/>
              <a:gd name="connsiteY1" fmla="*/ 0 h 646331"/>
              <a:gd name="connsiteX2" fmla="*/ 961017 w 3276193"/>
              <a:gd name="connsiteY2" fmla="*/ 0 h 646331"/>
              <a:gd name="connsiteX3" fmla="*/ 1441525 w 3276193"/>
              <a:gd name="connsiteY3" fmla="*/ 0 h 646331"/>
              <a:gd name="connsiteX4" fmla="*/ 2020319 w 3276193"/>
              <a:gd name="connsiteY4" fmla="*/ 0 h 646331"/>
              <a:gd name="connsiteX5" fmla="*/ 2533589 w 3276193"/>
              <a:gd name="connsiteY5" fmla="*/ 0 h 646331"/>
              <a:gd name="connsiteX6" fmla="*/ 3276193 w 3276193"/>
              <a:gd name="connsiteY6" fmla="*/ 0 h 646331"/>
              <a:gd name="connsiteX7" fmla="*/ 3276193 w 3276193"/>
              <a:gd name="connsiteY7" fmla="*/ 329629 h 646331"/>
              <a:gd name="connsiteX8" fmla="*/ 3276193 w 3276193"/>
              <a:gd name="connsiteY8" fmla="*/ 646331 h 646331"/>
              <a:gd name="connsiteX9" fmla="*/ 2730161 w 3276193"/>
              <a:gd name="connsiteY9" fmla="*/ 646331 h 646331"/>
              <a:gd name="connsiteX10" fmla="*/ 2249653 w 3276193"/>
              <a:gd name="connsiteY10" fmla="*/ 646331 h 646331"/>
              <a:gd name="connsiteX11" fmla="*/ 1638097 w 3276193"/>
              <a:gd name="connsiteY11" fmla="*/ 646331 h 646331"/>
              <a:gd name="connsiteX12" fmla="*/ 1124826 w 3276193"/>
              <a:gd name="connsiteY12" fmla="*/ 646331 h 646331"/>
              <a:gd name="connsiteX13" fmla="*/ 677080 w 3276193"/>
              <a:gd name="connsiteY13" fmla="*/ 646331 h 646331"/>
              <a:gd name="connsiteX14" fmla="*/ 0 w 3276193"/>
              <a:gd name="connsiteY14" fmla="*/ 646331 h 646331"/>
              <a:gd name="connsiteX15" fmla="*/ 0 w 3276193"/>
              <a:gd name="connsiteY15" fmla="*/ 336092 h 646331"/>
              <a:gd name="connsiteX16" fmla="*/ 0 w 3276193"/>
              <a:gd name="connsiteY1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76193" h="646331" fill="none" extrusionOk="0">
                <a:moveTo>
                  <a:pt x="0" y="0"/>
                </a:moveTo>
                <a:cubicBezTo>
                  <a:pt x="223275" y="-4129"/>
                  <a:pt x="393807" y="36449"/>
                  <a:pt x="513270" y="0"/>
                </a:cubicBezTo>
                <a:cubicBezTo>
                  <a:pt x="632733" y="-36449"/>
                  <a:pt x="776067" y="14660"/>
                  <a:pt x="961017" y="0"/>
                </a:cubicBezTo>
                <a:cubicBezTo>
                  <a:pt x="1145967" y="-14660"/>
                  <a:pt x="1216362" y="57472"/>
                  <a:pt x="1441525" y="0"/>
                </a:cubicBezTo>
                <a:cubicBezTo>
                  <a:pt x="1666688" y="-57472"/>
                  <a:pt x="1834728" y="40169"/>
                  <a:pt x="2020319" y="0"/>
                </a:cubicBezTo>
                <a:cubicBezTo>
                  <a:pt x="2205910" y="-40169"/>
                  <a:pt x="2335677" y="40172"/>
                  <a:pt x="2533589" y="0"/>
                </a:cubicBezTo>
                <a:cubicBezTo>
                  <a:pt x="2731501" y="-40172"/>
                  <a:pt x="3088300" y="66418"/>
                  <a:pt x="3276193" y="0"/>
                </a:cubicBezTo>
                <a:cubicBezTo>
                  <a:pt x="3301184" y="95584"/>
                  <a:pt x="3239932" y="238896"/>
                  <a:pt x="3276193" y="329629"/>
                </a:cubicBezTo>
                <a:cubicBezTo>
                  <a:pt x="3312454" y="420362"/>
                  <a:pt x="3266509" y="528952"/>
                  <a:pt x="3276193" y="646331"/>
                </a:cubicBezTo>
                <a:cubicBezTo>
                  <a:pt x="3088129" y="675493"/>
                  <a:pt x="2844554" y="606315"/>
                  <a:pt x="2730161" y="646331"/>
                </a:cubicBezTo>
                <a:cubicBezTo>
                  <a:pt x="2615768" y="686347"/>
                  <a:pt x="2400077" y="633445"/>
                  <a:pt x="2249653" y="646331"/>
                </a:cubicBezTo>
                <a:cubicBezTo>
                  <a:pt x="2099229" y="659217"/>
                  <a:pt x="1918513" y="632557"/>
                  <a:pt x="1638097" y="646331"/>
                </a:cubicBezTo>
                <a:cubicBezTo>
                  <a:pt x="1357681" y="660105"/>
                  <a:pt x="1322699" y="606806"/>
                  <a:pt x="1124826" y="646331"/>
                </a:cubicBezTo>
                <a:cubicBezTo>
                  <a:pt x="926953" y="685856"/>
                  <a:pt x="846398" y="637162"/>
                  <a:pt x="677080" y="646331"/>
                </a:cubicBezTo>
                <a:cubicBezTo>
                  <a:pt x="507762" y="655500"/>
                  <a:pt x="268792" y="613512"/>
                  <a:pt x="0" y="646331"/>
                </a:cubicBezTo>
                <a:cubicBezTo>
                  <a:pt x="-18676" y="560701"/>
                  <a:pt x="27135" y="429861"/>
                  <a:pt x="0" y="336092"/>
                </a:cubicBezTo>
                <a:cubicBezTo>
                  <a:pt x="-27135" y="242323"/>
                  <a:pt x="3131" y="123161"/>
                  <a:pt x="0" y="0"/>
                </a:cubicBezTo>
                <a:close/>
              </a:path>
              <a:path w="3276193" h="646331" stroke="0" extrusionOk="0">
                <a:moveTo>
                  <a:pt x="0" y="0"/>
                </a:moveTo>
                <a:cubicBezTo>
                  <a:pt x="135153" y="-25929"/>
                  <a:pt x="405809" y="45772"/>
                  <a:pt x="513270" y="0"/>
                </a:cubicBezTo>
                <a:cubicBezTo>
                  <a:pt x="620731" y="-45772"/>
                  <a:pt x="767879" y="43740"/>
                  <a:pt x="961017" y="0"/>
                </a:cubicBezTo>
                <a:cubicBezTo>
                  <a:pt x="1154155" y="-43740"/>
                  <a:pt x="1310340" y="17367"/>
                  <a:pt x="1572573" y="0"/>
                </a:cubicBezTo>
                <a:cubicBezTo>
                  <a:pt x="1834806" y="-17367"/>
                  <a:pt x="1938023" y="34328"/>
                  <a:pt x="2085843" y="0"/>
                </a:cubicBezTo>
                <a:cubicBezTo>
                  <a:pt x="2233663" y="-34328"/>
                  <a:pt x="2357392" y="19206"/>
                  <a:pt x="2599113" y="0"/>
                </a:cubicBezTo>
                <a:cubicBezTo>
                  <a:pt x="2840834" y="-19206"/>
                  <a:pt x="3043366" y="50853"/>
                  <a:pt x="3276193" y="0"/>
                </a:cubicBezTo>
                <a:cubicBezTo>
                  <a:pt x="3284149" y="88056"/>
                  <a:pt x="3268947" y="222591"/>
                  <a:pt x="3276193" y="310239"/>
                </a:cubicBezTo>
                <a:cubicBezTo>
                  <a:pt x="3283439" y="397887"/>
                  <a:pt x="3248511" y="498093"/>
                  <a:pt x="3276193" y="646331"/>
                </a:cubicBezTo>
                <a:cubicBezTo>
                  <a:pt x="3170692" y="672945"/>
                  <a:pt x="2900088" y="616129"/>
                  <a:pt x="2795685" y="646331"/>
                </a:cubicBezTo>
                <a:cubicBezTo>
                  <a:pt x="2691282" y="676533"/>
                  <a:pt x="2460662" y="585107"/>
                  <a:pt x="2249653" y="646331"/>
                </a:cubicBezTo>
                <a:cubicBezTo>
                  <a:pt x="2038644" y="707555"/>
                  <a:pt x="1968989" y="605650"/>
                  <a:pt x="1703620" y="646331"/>
                </a:cubicBezTo>
                <a:cubicBezTo>
                  <a:pt x="1438251" y="687012"/>
                  <a:pt x="1441183" y="605600"/>
                  <a:pt x="1190350" y="646331"/>
                </a:cubicBezTo>
                <a:cubicBezTo>
                  <a:pt x="939517" y="687062"/>
                  <a:pt x="799504" y="638279"/>
                  <a:pt x="578794" y="646331"/>
                </a:cubicBezTo>
                <a:cubicBezTo>
                  <a:pt x="358084" y="654383"/>
                  <a:pt x="271483" y="605432"/>
                  <a:pt x="0" y="646331"/>
                </a:cubicBezTo>
                <a:cubicBezTo>
                  <a:pt x="-12452" y="566656"/>
                  <a:pt x="1926" y="454460"/>
                  <a:pt x="0" y="336092"/>
                </a:cubicBezTo>
                <a:cubicBezTo>
                  <a:pt x="-1926" y="217724"/>
                  <a:pt x="19950" y="139684"/>
                  <a:pt x="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5400">
            <a:solidFill>
              <a:schemeClr val="accent2"/>
            </a:solidFill>
            <a:miter lim="800000"/>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effectLst>
                  <a:outerShdw blurRad="38100" dist="38100" dir="2700000" algn="tl">
                    <a:srgbClr val="000000">
                      <a:alpha val="43137"/>
                    </a:srgbClr>
                  </a:outerShdw>
                </a:effectLst>
                <a:cs typeface="Arial" panose="020B0604020202020204" pitchFamily="34" charset="0"/>
              </a:rPr>
              <a:t>Ekosistem</a:t>
            </a:r>
          </a:p>
        </p:txBody>
      </p:sp>
      <p:sp>
        <p:nvSpPr>
          <p:cNvPr id="5" name="TextBox 4">
            <a:extLst>
              <a:ext uri="{FF2B5EF4-FFF2-40B4-BE49-F238E27FC236}">
                <a16:creationId xmlns:a16="http://schemas.microsoft.com/office/drawing/2014/main" id="{7B8D5CB8-4569-4B02-AB2B-5D50E05104D6}"/>
              </a:ext>
            </a:extLst>
          </p:cNvPr>
          <p:cNvSpPr txBox="1"/>
          <p:nvPr/>
        </p:nvSpPr>
        <p:spPr>
          <a:xfrm>
            <a:off x="1716330" y="801927"/>
            <a:ext cx="8811491" cy="523220"/>
          </a:xfrm>
          <a:custGeom>
            <a:avLst/>
            <a:gdLst>
              <a:gd name="connsiteX0" fmla="*/ 0 w 8811491"/>
              <a:gd name="connsiteY0" fmla="*/ 0 h 523220"/>
              <a:gd name="connsiteX1" fmla="*/ 763663 w 8811491"/>
              <a:gd name="connsiteY1" fmla="*/ 0 h 523220"/>
              <a:gd name="connsiteX2" fmla="*/ 1174865 w 8811491"/>
              <a:gd name="connsiteY2" fmla="*/ 0 h 523220"/>
              <a:gd name="connsiteX3" fmla="*/ 1850413 w 8811491"/>
              <a:gd name="connsiteY3" fmla="*/ 0 h 523220"/>
              <a:gd name="connsiteX4" fmla="*/ 2261616 w 8811491"/>
              <a:gd name="connsiteY4" fmla="*/ 0 h 523220"/>
              <a:gd name="connsiteX5" fmla="*/ 2849049 w 8811491"/>
              <a:gd name="connsiteY5" fmla="*/ 0 h 523220"/>
              <a:gd name="connsiteX6" fmla="*/ 3524596 w 8811491"/>
              <a:gd name="connsiteY6" fmla="*/ 0 h 523220"/>
              <a:gd name="connsiteX7" fmla="*/ 3847684 w 8811491"/>
              <a:gd name="connsiteY7" fmla="*/ 0 h 523220"/>
              <a:gd name="connsiteX8" fmla="*/ 4170772 w 8811491"/>
              <a:gd name="connsiteY8" fmla="*/ 0 h 523220"/>
              <a:gd name="connsiteX9" fmla="*/ 4934435 w 8811491"/>
              <a:gd name="connsiteY9" fmla="*/ 0 h 523220"/>
              <a:gd name="connsiteX10" fmla="*/ 5521868 w 8811491"/>
              <a:gd name="connsiteY10" fmla="*/ 0 h 523220"/>
              <a:gd name="connsiteX11" fmla="*/ 5844956 w 8811491"/>
              <a:gd name="connsiteY11" fmla="*/ 0 h 523220"/>
              <a:gd name="connsiteX12" fmla="*/ 6432388 w 8811491"/>
              <a:gd name="connsiteY12" fmla="*/ 0 h 523220"/>
              <a:gd name="connsiteX13" fmla="*/ 7196051 w 8811491"/>
              <a:gd name="connsiteY13" fmla="*/ 0 h 523220"/>
              <a:gd name="connsiteX14" fmla="*/ 7695369 w 8811491"/>
              <a:gd name="connsiteY14" fmla="*/ 0 h 523220"/>
              <a:gd name="connsiteX15" fmla="*/ 8194687 w 8811491"/>
              <a:gd name="connsiteY15" fmla="*/ 0 h 523220"/>
              <a:gd name="connsiteX16" fmla="*/ 8811491 w 8811491"/>
              <a:gd name="connsiteY16" fmla="*/ 0 h 523220"/>
              <a:gd name="connsiteX17" fmla="*/ 8811491 w 8811491"/>
              <a:gd name="connsiteY17" fmla="*/ 523220 h 523220"/>
              <a:gd name="connsiteX18" fmla="*/ 8224058 w 8811491"/>
              <a:gd name="connsiteY18" fmla="*/ 523220 h 523220"/>
              <a:gd name="connsiteX19" fmla="*/ 7548511 w 8811491"/>
              <a:gd name="connsiteY19" fmla="*/ 523220 h 523220"/>
              <a:gd name="connsiteX20" fmla="*/ 6872963 w 8811491"/>
              <a:gd name="connsiteY20" fmla="*/ 523220 h 523220"/>
              <a:gd name="connsiteX21" fmla="*/ 6461760 w 8811491"/>
              <a:gd name="connsiteY21" fmla="*/ 523220 h 523220"/>
              <a:gd name="connsiteX22" fmla="*/ 5698098 w 8811491"/>
              <a:gd name="connsiteY22" fmla="*/ 523220 h 523220"/>
              <a:gd name="connsiteX23" fmla="*/ 5110665 w 8811491"/>
              <a:gd name="connsiteY23" fmla="*/ 523220 h 523220"/>
              <a:gd name="connsiteX24" fmla="*/ 4787577 w 8811491"/>
              <a:gd name="connsiteY24" fmla="*/ 523220 h 523220"/>
              <a:gd name="connsiteX25" fmla="*/ 4200144 w 8811491"/>
              <a:gd name="connsiteY25" fmla="*/ 523220 h 523220"/>
              <a:gd name="connsiteX26" fmla="*/ 3700826 w 8811491"/>
              <a:gd name="connsiteY26" fmla="*/ 523220 h 523220"/>
              <a:gd name="connsiteX27" fmla="*/ 3201508 w 8811491"/>
              <a:gd name="connsiteY27" fmla="*/ 523220 h 523220"/>
              <a:gd name="connsiteX28" fmla="*/ 2702191 w 8811491"/>
              <a:gd name="connsiteY28" fmla="*/ 523220 h 523220"/>
              <a:gd name="connsiteX29" fmla="*/ 2202873 w 8811491"/>
              <a:gd name="connsiteY29" fmla="*/ 523220 h 523220"/>
              <a:gd name="connsiteX30" fmla="*/ 1527325 w 8811491"/>
              <a:gd name="connsiteY30" fmla="*/ 523220 h 523220"/>
              <a:gd name="connsiteX31" fmla="*/ 939892 w 8811491"/>
              <a:gd name="connsiteY31" fmla="*/ 523220 h 523220"/>
              <a:gd name="connsiteX32" fmla="*/ 616804 w 8811491"/>
              <a:gd name="connsiteY32" fmla="*/ 523220 h 523220"/>
              <a:gd name="connsiteX33" fmla="*/ 0 w 8811491"/>
              <a:gd name="connsiteY33" fmla="*/ 523220 h 523220"/>
              <a:gd name="connsiteX34" fmla="*/ 0 w 8811491"/>
              <a:gd name="connsiteY34"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11491" h="523220" fill="none" extrusionOk="0">
                <a:moveTo>
                  <a:pt x="0" y="0"/>
                </a:moveTo>
                <a:cubicBezTo>
                  <a:pt x="269546" y="-44955"/>
                  <a:pt x="397348" y="26395"/>
                  <a:pt x="763663" y="0"/>
                </a:cubicBezTo>
                <a:cubicBezTo>
                  <a:pt x="1129978" y="-26395"/>
                  <a:pt x="1009822" y="44458"/>
                  <a:pt x="1174865" y="0"/>
                </a:cubicBezTo>
                <a:cubicBezTo>
                  <a:pt x="1339908" y="-44458"/>
                  <a:pt x="1625816" y="9447"/>
                  <a:pt x="1850413" y="0"/>
                </a:cubicBezTo>
                <a:cubicBezTo>
                  <a:pt x="2075010" y="-9447"/>
                  <a:pt x="2136773" y="14006"/>
                  <a:pt x="2261616" y="0"/>
                </a:cubicBezTo>
                <a:cubicBezTo>
                  <a:pt x="2386459" y="-14006"/>
                  <a:pt x="2584678" y="41093"/>
                  <a:pt x="2849049" y="0"/>
                </a:cubicBezTo>
                <a:cubicBezTo>
                  <a:pt x="3113420" y="-41093"/>
                  <a:pt x="3316232" y="25324"/>
                  <a:pt x="3524596" y="0"/>
                </a:cubicBezTo>
                <a:cubicBezTo>
                  <a:pt x="3732960" y="-25324"/>
                  <a:pt x="3771362" y="19056"/>
                  <a:pt x="3847684" y="0"/>
                </a:cubicBezTo>
                <a:cubicBezTo>
                  <a:pt x="3924006" y="-19056"/>
                  <a:pt x="4022182" y="14059"/>
                  <a:pt x="4170772" y="0"/>
                </a:cubicBezTo>
                <a:cubicBezTo>
                  <a:pt x="4319362" y="-14059"/>
                  <a:pt x="4564215" y="60591"/>
                  <a:pt x="4934435" y="0"/>
                </a:cubicBezTo>
                <a:cubicBezTo>
                  <a:pt x="5304655" y="-60591"/>
                  <a:pt x="5352345" y="63367"/>
                  <a:pt x="5521868" y="0"/>
                </a:cubicBezTo>
                <a:cubicBezTo>
                  <a:pt x="5691391" y="-63367"/>
                  <a:pt x="5718763" y="14062"/>
                  <a:pt x="5844956" y="0"/>
                </a:cubicBezTo>
                <a:cubicBezTo>
                  <a:pt x="5971149" y="-14062"/>
                  <a:pt x="6165964" y="48052"/>
                  <a:pt x="6432388" y="0"/>
                </a:cubicBezTo>
                <a:cubicBezTo>
                  <a:pt x="6698812" y="-48052"/>
                  <a:pt x="6950497" y="26486"/>
                  <a:pt x="7196051" y="0"/>
                </a:cubicBezTo>
                <a:cubicBezTo>
                  <a:pt x="7441605" y="-26486"/>
                  <a:pt x="7476530" y="57304"/>
                  <a:pt x="7695369" y="0"/>
                </a:cubicBezTo>
                <a:cubicBezTo>
                  <a:pt x="7914208" y="-57304"/>
                  <a:pt x="8047319" y="17858"/>
                  <a:pt x="8194687" y="0"/>
                </a:cubicBezTo>
                <a:cubicBezTo>
                  <a:pt x="8342055" y="-17858"/>
                  <a:pt x="8596690" y="59640"/>
                  <a:pt x="8811491" y="0"/>
                </a:cubicBezTo>
                <a:cubicBezTo>
                  <a:pt x="8861910" y="232151"/>
                  <a:pt x="8771381" y="331821"/>
                  <a:pt x="8811491" y="523220"/>
                </a:cubicBezTo>
                <a:cubicBezTo>
                  <a:pt x="8606263" y="591478"/>
                  <a:pt x="8479696" y="465236"/>
                  <a:pt x="8224058" y="523220"/>
                </a:cubicBezTo>
                <a:cubicBezTo>
                  <a:pt x="7968420" y="581204"/>
                  <a:pt x="7778541" y="450181"/>
                  <a:pt x="7548511" y="523220"/>
                </a:cubicBezTo>
                <a:cubicBezTo>
                  <a:pt x="7318481" y="596259"/>
                  <a:pt x="7171505" y="483832"/>
                  <a:pt x="6872963" y="523220"/>
                </a:cubicBezTo>
                <a:cubicBezTo>
                  <a:pt x="6574421" y="562608"/>
                  <a:pt x="6615155" y="514203"/>
                  <a:pt x="6461760" y="523220"/>
                </a:cubicBezTo>
                <a:cubicBezTo>
                  <a:pt x="6308365" y="532237"/>
                  <a:pt x="5899085" y="481715"/>
                  <a:pt x="5698098" y="523220"/>
                </a:cubicBezTo>
                <a:cubicBezTo>
                  <a:pt x="5497111" y="564725"/>
                  <a:pt x="5349509" y="476970"/>
                  <a:pt x="5110665" y="523220"/>
                </a:cubicBezTo>
                <a:cubicBezTo>
                  <a:pt x="4871821" y="569470"/>
                  <a:pt x="4946610" y="508168"/>
                  <a:pt x="4787577" y="523220"/>
                </a:cubicBezTo>
                <a:cubicBezTo>
                  <a:pt x="4628544" y="538272"/>
                  <a:pt x="4424328" y="497110"/>
                  <a:pt x="4200144" y="523220"/>
                </a:cubicBezTo>
                <a:cubicBezTo>
                  <a:pt x="3975960" y="549330"/>
                  <a:pt x="3826581" y="508506"/>
                  <a:pt x="3700826" y="523220"/>
                </a:cubicBezTo>
                <a:cubicBezTo>
                  <a:pt x="3575071" y="537934"/>
                  <a:pt x="3320909" y="479991"/>
                  <a:pt x="3201508" y="523220"/>
                </a:cubicBezTo>
                <a:cubicBezTo>
                  <a:pt x="3082107" y="566449"/>
                  <a:pt x="2876250" y="521682"/>
                  <a:pt x="2702191" y="523220"/>
                </a:cubicBezTo>
                <a:cubicBezTo>
                  <a:pt x="2528132" y="524758"/>
                  <a:pt x="2392515" y="522776"/>
                  <a:pt x="2202873" y="523220"/>
                </a:cubicBezTo>
                <a:cubicBezTo>
                  <a:pt x="2013231" y="523664"/>
                  <a:pt x="1792965" y="510060"/>
                  <a:pt x="1527325" y="523220"/>
                </a:cubicBezTo>
                <a:cubicBezTo>
                  <a:pt x="1261685" y="536380"/>
                  <a:pt x="1113016" y="462809"/>
                  <a:pt x="939892" y="523220"/>
                </a:cubicBezTo>
                <a:cubicBezTo>
                  <a:pt x="766768" y="583631"/>
                  <a:pt x="718107" y="491698"/>
                  <a:pt x="616804" y="523220"/>
                </a:cubicBezTo>
                <a:cubicBezTo>
                  <a:pt x="515501" y="554742"/>
                  <a:pt x="299901" y="512715"/>
                  <a:pt x="0" y="523220"/>
                </a:cubicBezTo>
                <a:cubicBezTo>
                  <a:pt x="-7006" y="289641"/>
                  <a:pt x="10718" y="183010"/>
                  <a:pt x="0" y="0"/>
                </a:cubicBezTo>
                <a:close/>
              </a:path>
              <a:path w="8811491" h="523220" stroke="0" extrusionOk="0">
                <a:moveTo>
                  <a:pt x="0" y="0"/>
                </a:moveTo>
                <a:cubicBezTo>
                  <a:pt x="194293" y="-30838"/>
                  <a:pt x="345162" y="36042"/>
                  <a:pt x="499318" y="0"/>
                </a:cubicBezTo>
                <a:cubicBezTo>
                  <a:pt x="653474" y="-36042"/>
                  <a:pt x="690875" y="17724"/>
                  <a:pt x="822406" y="0"/>
                </a:cubicBezTo>
                <a:cubicBezTo>
                  <a:pt x="953937" y="-17724"/>
                  <a:pt x="1305209" y="85727"/>
                  <a:pt x="1586068" y="0"/>
                </a:cubicBezTo>
                <a:cubicBezTo>
                  <a:pt x="1866927" y="-85727"/>
                  <a:pt x="1870030" y="24381"/>
                  <a:pt x="2085386" y="0"/>
                </a:cubicBezTo>
                <a:cubicBezTo>
                  <a:pt x="2300742" y="-24381"/>
                  <a:pt x="2400710" y="36776"/>
                  <a:pt x="2584704" y="0"/>
                </a:cubicBezTo>
                <a:cubicBezTo>
                  <a:pt x="2768698" y="-36776"/>
                  <a:pt x="3083969" y="37807"/>
                  <a:pt x="3348367" y="0"/>
                </a:cubicBezTo>
                <a:cubicBezTo>
                  <a:pt x="3612765" y="-37807"/>
                  <a:pt x="3652198" y="30578"/>
                  <a:pt x="3759569" y="0"/>
                </a:cubicBezTo>
                <a:cubicBezTo>
                  <a:pt x="3866940" y="-30578"/>
                  <a:pt x="4322107" y="72570"/>
                  <a:pt x="4523232" y="0"/>
                </a:cubicBezTo>
                <a:cubicBezTo>
                  <a:pt x="4724357" y="-72570"/>
                  <a:pt x="4958983" y="28406"/>
                  <a:pt x="5286895" y="0"/>
                </a:cubicBezTo>
                <a:cubicBezTo>
                  <a:pt x="5614807" y="-28406"/>
                  <a:pt x="5721087" y="9933"/>
                  <a:pt x="5874327" y="0"/>
                </a:cubicBezTo>
                <a:cubicBezTo>
                  <a:pt x="6027567" y="-9933"/>
                  <a:pt x="6414083" y="41199"/>
                  <a:pt x="6637990" y="0"/>
                </a:cubicBezTo>
                <a:cubicBezTo>
                  <a:pt x="6861897" y="-41199"/>
                  <a:pt x="6890260" y="30823"/>
                  <a:pt x="7137308" y="0"/>
                </a:cubicBezTo>
                <a:cubicBezTo>
                  <a:pt x="7384356" y="-30823"/>
                  <a:pt x="7479593" y="4074"/>
                  <a:pt x="7636626" y="0"/>
                </a:cubicBezTo>
                <a:cubicBezTo>
                  <a:pt x="7793659" y="-4074"/>
                  <a:pt x="8008982" y="63588"/>
                  <a:pt x="8312173" y="0"/>
                </a:cubicBezTo>
                <a:cubicBezTo>
                  <a:pt x="8615364" y="-63588"/>
                  <a:pt x="8646534" y="2401"/>
                  <a:pt x="8811491" y="0"/>
                </a:cubicBezTo>
                <a:cubicBezTo>
                  <a:pt x="8871086" y="116729"/>
                  <a:pt x="8789444" y="290232"/>
                  <a:pt x="8811491" y="523220"/>
                </a:cubicBezTo>
                <a:cubicBezTo>
                  <a:pt x="8647901" y="534937"/>
                  <a:pt x="8395376" y="485646"/>
                  <a:pt x="8135943" y="523220"/>
                </a:cubicBezTo>
                <a:cubicBezTo>
                  <a:pt x="7876510" y="560794"/>
                  <a:pt x="7796698" y="514776"/>
                  <a:pt x="7548511" y="523220"/>
                </a:cubicBezTo>
                <a:cubicBezTo>
                  <a:pt x="7300324" y="531664"/>
                  <a:pt x="7380212" y="508519"/>
                  <a:pt x="7225423" y="523220"/>
                </a:cubicBezTo>
                <a:cubicBezTo>
                  <a:pt x="7070634" y="537921"/>
                  <a:pt x="6965947" y="497951"/>
                  <a:pt x="6814220" y="523220"/>
                </a:cubicBezTo>
                <a:cubicBezTo>
                  <a:pt x="6662493" y="548489"/>
                  <a:pt x="6366612" y="502433"/>
                  <a:pt x="6050557" y="523220"/>
                </a:cubicBezTo>
                <a:cubicBezTo>
                  <a:pt x="5734502" y="544007"/>
                  <a:pt x="5622451" y="508170"/>
                  <a:pt x="5463124" y="523220"/>
                </a:cubicBezTo>
                <a:cubicBezTo>
                  <a:pt x="5303797" y="538270"/>
                  <a:pt x="5230210" y="507823"/>
                  <a:pt x="5051922" y="523220"/>
                </a:cubicBezTo>
                <a:cubicBezTo>
                  <a:pt x="4873634" y="538617"/>
                  <a:pt x="4752287" y="484109"/>
                  <a:pt x="4464489" y="523220"/>
                </a:cubicBezTo>
                <a:cubicBezTo>
                  <a:pt x="4176691" y="562331"/>
                  <a:pt x="4282627" y="486752"/>
                  <a:pt x="4141401" y="523220"/>
                </a:cubicBezTo>
                <a:cubicBezTo>
                  <a:pt x="4000175" y="559688"/>
                  <a:pt x="3898513" y="503266"/>
                  <a:pt x="3818313" y="523220"/>
                </a:cubicBezTo>
                <a:cubicBezTo>
                  <a:pt x="3738113" y="543174"/>
                  <a:pt x="3443103" y="455538"/>
                  <a:pt x="3230880" y="523220"/>
                </a:cubicBezTo>
                <a:cubicBezTo>
                  <a:pt x="3018657" y="590902"/>
                  <a:pt x="3008840" y="481126"/>
                  <a:pt x="2819677" y="523220"/>
                </a:cubicBezTo>
                <a:cubicBezTo>
                  <a:pt x="2630514" y="565314"/>
                  <a:pt x="2318676" y="502828"/>
                  <a:pt x="2144129" y="523220"/>
                </a:cubicBezTo>
                <a:cubicBezTo>
                  <a:pt x="1969582" y="543612"/>
                  <a:pt x="1882021" y="483452"/>
                  <a:pt x="1732927" y="523220"/>
                </a:cubicBezTo>
                <a:cubicBezTo>
                  <a:pt x="1583833" y="562988"/>
                  <a:pt x="1314084" y="452450"/>
                  <a:pt x="1057379" y="523220"/>
                </a:cubicBezTo>
                <a:cubicBezTo>
                  <a:pt x="800674" y="593990"/>
                  <a:pt x="845669" y="521861"/>
                  <a:pt x="734291" y="523220"/>
                </a:cubicBezTo>
                <a:cubicBezTo>
                  <a:pt x="622913" y="524579"/>
                  <a:pt x="284307" y="504334"/>
                  <a:pt x="0" y="523220"/>
                </a:cubicBezTo>
                <a:cubicBezTo>
                  <a:pt x="-16017" y="378476"/>
                  <a:pt x="15791" y="151660"/>
                  <a:pt x="0" y="0"/>
                </a:cubicBezTo>
                <a:close/>
              </a:path>
            </a:pathLst>
          </a:custGeom>
          <a:solidFill>
            <a:schemeClr val="tx1">
              <a:alpha val="48000"/>
            </a:schemeClr>
          </a:solid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2800" b="1" dirty="0">
                <a:solidFill>
                  <a:schemeClr val="bg1"/>
                </a:solidFill>
                <a:cs typeface="Arial" panose="020B0604020202020204" pitchFamily="34" charset="0"/>
              </a:rPr>
              <a:t>Biotski del je združba različnih vrst z različnimi osebki in …</a:t>
            </a:r>
          </a:p>
        </p:txBody>
      </p:sp>
      <p:grpSp>
        <p:nvGrpSpPr>
          <p:cNvPr id="2" name="Group 1">
            <a:extLst>
              <a:ext uri="{FF2B5EF4-FFF2-40B4-BE49-F238E27FC236}">
                <a16:creationId xmlns:a16="http://schemas.microsoft.com/office/drawing/2014/main" id="{6055CFCB-F8B3-4F57-9CD1-03AFF8534224}"/>
              </a:ext>
            </a:extLst>
          </p:cNvPr>
          <p:cNvGrpSpPr/>
          <p:nvPr/>
        </p:nvGrpSpPr>
        <p:grpSpPr>
          <a:xfrm>
            <a:off x="868101" y="1882587"/>
            <a:ext cx="10885989" cy="3765177"/>
            <a:chOff x="868101" y="1882587"/>
            <a:chExt cx="10885989" cy="3765177"/>
          </a:xfrm>
        </p:grpSpPr>
        <p:sp>
          <p:nvSpPr>
            <p:cNvPr id="8" name="Cloud 7">
              <a:extLst>
                <a:ext uri="{FF2B5EF4-FFF2-40B4-BE49-F238E27FC236}">
                  <a16:creationId xmlns:a16="http://schemas.microsoft.com/office/drawing/2014/main" id="{6197C588-799A-43C6-8DFE-2FF9DD280CC5}"/>
                </a:ext>
              </a:extLst>
            </p:cNvPr>
            <p:cNvSpPr/>
            <p:nvPr/>
          </p:nvSpPr>
          <p:spPr>
            <a:xfrm>
              <a:off x="2811659" y="1882587"/>
              <a:ext cx="6831106" cy="3765177"/>
            </a:xfrm>
            <a:prstGeom prst="cloud">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6" name="Rectangle 5">
              <a:extLst>
                <a:ext uri="{FF2B5EF4-FFF2-40B4-BE49-F238E27FC236}">
                  <a16:creationId xmlns:a16="http://schemas.microsoft.com/office/drawing/2014/main" id="{7F7346C1-7E0D-4B1C-8CC9-0A5DBC4DF651}"/>
                </a:ext>
              </a:extLst>
            </p:cNvPr>
            <p:cNvSpPr/>
            <p:nvPr/>
          </p:nvSpPr>
          <p:spPr>
            <a:xfrm>
              <a:off x="868101" y="1936101"/>
              <a:ext cx="10885989" cy="3289869"/>
            </a:xfrm>
            <a:prstGeom prst="rect">
              <a:avLst/>
            </a:prstGeom>
            <a:noFill/>
            <a:ln>
              <a:noFill/>
            </a:ln>
          </p:spPr>
          <p:txBody>
            <a:bodyPr wrap="none" lIns="91440" tIns="45720" rIns="91440" bIns="45720">
              <a:prstTxWarp prst="textButtonPour">
                <a:avLst>
                  <a:gd name="adj1" fmla="val 8748386"/>
                  <a:gd name="adj2" fmla="val 45076"/>
                </a:avLst>
              </a:prstTxWarp>
              <a:spAutoFit/>
            </a:bodyPr>
            <a:lstStyle/>
            <a:p>
              <a:pPr algn="ctr"/>
              <a:r>
                <a:rPr lang="sl-SI" sz="4000" b="1" dirty="0">
                  <a:ln w="22225">
                    <a:solidFill>
                      <a:schemeClr val="accent2"/>
                    </a:solidFill>
                    <a:prstDash val="solid"/>
                  </a:ln>
                  <a:solidFill>
                    <a:schemeClr val="accent2">
                      <a:lumMod val="40000"/>
                      <a:lumOff val="60000"/>
                    </a:schemeClr>
                  </a:solidFill>
                </a:rPr>
                <a:t>  </a:t>
              </a:r>
              <a:r>
                <a:rPr lang="sl-SI" sz="4000" b="1" dirty="0">
                  <a:ln w="22225">
                    <a:solidFill>
                      <a:schemeClr val="accent2"/>
                    </a:solidFill>
                    <a:prstDash val="solid"/>
                  </a:ln>
                  <a:solidFill>
                    <a:schemeClr val="bg1"/>
                  </a:solidFill>
                </a:rPr>
                <a:t> </a:t>
              </a:r>
              <a:r>
                <a:rPr lang="sl-SI" sz="3600" b="1" dirty="0">
                  <a:ln w="22225">
                    <a:solidFill>
                      <a:schemeClr val="accent2"/>
                    </a:solidFill>
                    <a:prstDash val="solid"/>
                  </a:ln>
                  <a:solidFill>
                    <a:schemeClr val="bg1"/>
                  </a:solidFill>
                </a:rPr>
                <a:t>odnosi   </a:t>
              </a:r>
            </a:p>
            <a:p>
              <a:pPr algn="ctr"/>
              <a:r>
                <a:rPr lang="sl-SI" sz="3600" b="1" dirty="0">
                  <a:ln w="22225">
                    <a:solidFill>
                      <a:schemeClr val="accent2"/>
                    </a:solidFill>
                    <a:prstDash val="solid"/>
                  </a:ln>
                  <a:solidFill>
                    <a:schemeClr val="bg1"/>
                  </a:solidFill>
                </a:rPr>
                <a:t>POVEZAVE</a:t>
              </a:r>
            </a:p>
            <a:p>
              <a:pPr algn="ctr"/>
              <a:r>
                <a:rPr lang="sl-SI" sz="3600" b="1" dirty="0">
                  <a:ln w="22225">
                    <a:solidFill>
                      <a:schemeClr val="accent2"/>
                    </a:solidFill>
                    <a:prstDash val="solid"/>
                  </a:ln>
                  <a:solidFill>
                    <a:schemeClr val="bg1"/>
                  </a:solidFill>
                </a:rPr>
                <a:t>interakcije</a:t>
              </a:r>
              <a:endParaRPr lang="en-US" sz="3600" b="1" dirty="0">
                <a:ln w="22225">
                  <a:solidFill>
                    <a:schemeClr val="accent2"/>
                  </a:solidFill>
                  <a:prstDash val="solid"/>
                </a:ln>
                <a:solidFill>
                  <a:schemeClr val="bg1"/>
                </a:solidFill>
              </a:endParaRPr>
            </a:p>
          </p:txBody>
        </p:sp>
      </p:grpSp>
      <p:sp>
        <p:nvSpPr>
          <p:cNvPr id="9" name="TextBox 8">
            <a:extLst>
              <a:ext uri="{FF2B5EF4-FFF2-40B4-BE49-F238E27FC236}">
                <a16:creationId xmlns:a16="http://schemas.microsoft.com/office/drawing/2014/main" id="{DD61DC39-9411-4929-AF85-7C357F45DBE2}"/>
              </a:ext>
            </a:extLst>
          </p:cNvPr>
          <p:cNvSpPr txBox="1"/>
          <p:nvPr/>
        </p:nvSpPr>
        <p:spPr>
          <a:xfrm>
            <a:off x="653005" y="5940559"/>
            <a:ext cx="10885989" cy="523220"/>
          </a:xfrm>
          <a:custGeom>
            <a:avLst/>
            <a:gdLst>
              <a:gd name="connsiteX0" fmla="*/ 0 w 10885989"/>
              <a:gd name="connsiteY0" fmla="*/ 0 h 523220"/>
              <a:gd name="connsiteX1" fmla="*/ 572947 w 10885989"/>
              <a:gd name="connsiteY1" fmla="*/ 0 h 523220"/>
              <a:gd name="connsiteX2" fmla="*/ 1145894 w 10885989"/>
              <a:gd name="connsiteY2" fmla="*/ 0 h 523220"/>
              <a:gd name="connsiteX3" fmla="*/ 1936560 w 10885989"/>
              <a:gd name="connsiteY3" fmla="*/ 0 h 523220"/>
              <a:gd name="connsiteX4" fmla="*/ 2400647 w 10885989"/>
              <a:gd name="connsiteY4" fmla="*/ 0 h 523220"/>
              <a:gd name="connsiteX5" fmla="*/ 2864734 w 10885989"/>
              <a:gd name="connsiteY5" fmla="*/ 0 h 523220"/>
              <a:gd name="connsiteX6" fmla="*/ 3437681 w 10885989"/>
              <a:gd name="connsiteY6" fmla="*/ 0 h 523220"/>
              <a:gd name="connsiteX7" fmla="*/ 4119487 w 10885989"/>
              <a:gd name="connsiteY7" fmla="*/ 0 h 523220"/>
              <a:gd name="connsiteX8" fmla="*/ 4801294 w 10885989"/>
              <a:gd name="connsiteY8" fmla="*/ 0 h 523220"/>
              <a:gd name="connsiteX9" fmla="*/ 5483101 w 10885989"/>
              <a:gd name="connsiteY9" fmla="*/ 0 h 523220"/>
              <a:gd name="connsiteX10" fmla="*/ 6273767 w 10885989"/>
              <a:gd name="connsiteY10" fmla="*/ 0 h 523220"/>
              <a:gd name="connsiteX11" fmla="*/ 6846714 w 10885989"/>
              <a:gd name="connsiteY11" fmla="*/ 0 h 523220"/>
              <a:gd name="connsiteX12" fmla="*/ 7528521 w 10885989"/>
              <a:gd name="connsiteY12" fmla="*/ 0 h 523220"/>
              <a:gd name="connsiteX13" fmla="*/ 8101468 w 10885989"/>
              <a:gd name="connsiteY13" fmla="*/ 0 h 523220"/>
              <a:gd name="connsiteX14" fmla="*/ 8674414 w 10885989"/>
              <a:gd name="connsiteY14" fmla="*/ 0 h 523220"/>
              <a:gd name="connsiteX15" fmla="*/ 9247361 w 10885989"/>
              <a:gd name="connsiteY15" fmla="*/ 0 h 523220"/>
              <a:gd name="connsiteX16" fmla="*/ 9493728 w 10885989"/>
              <a:gd name="connsiteY16" fmla="*/ 0 h 523220"/>
              <a:gd name="connsiteX17" fmla="*/ 10175535 w 10885989"/>
              <a:gd name="connsiteY17" fmla="*/ 0 h 523220"/>
              <a:gd name="connsiteX18" fmla="*/ 10885989 w 10885989"/>
              <a:gd name="connsiteY18" fmla="*/ 0 h 523220"/>
              <a:gd name="connsiteX19" fmla="*/ 10885989 w 10885989"/>
              <a:gd name="connsiteY19" fmla="*/ 523220 h 523220"/>
              <a:gd name="connsiteX20" fmla="*/ 10421902 w 10885989"/>
              <a:gd name="connsiteY20" fmla="*/ 523220 h 523220"/>
              <a:gd name="connsiteX21" fmla="*/ 9848955 w 10885989"/>
              <a:gd name="connsiteY21" fmla="*/ 523220 h 523220"/>
              <a:gd name="connsiteX22" fmla="*/ 9602588 w 10885989"/>
              <a:gd name="connsiteY22" fmla="*/ 523220 h 523220"/>
              <a:gd name="connsiteX23" fmla="*/ 9138501 w 10885989"/>
              <a:gd name="connsiteY23" fmla="*/ 523220 h 523220"/>
              <a:gd name="connsiteX24" fmla="*/ 8456695 w 10885989"/>
              <a:gd name="connsiteY24" fmla="*/ 523220 h 523220"/>
              <a:gd name="connsiteX25" fmla="*/ 8101468 w 10885989"/>
              <a:gd name="connsiteY25" fmla="*/ 523220 h 523220"/>
              <a:gd name="connsiteX26" fmla="*/ 7310801 w 10885989"/>
              <a:gd name="connsiteY26" fmla="*/ 523220 h 523220"/>
              <a:gd name="connsiteX27" fmla="*/ 6520134 w 10885989"/>
              <a:gd name="connsiteY27" fmla="*/ 523220 h 523220"/>
              <a:gd name="connsiteX28" fmla="*/ 5947188 w 10885989"/>
              <a:gd name="connsiteY28" fmla="*/ 523220 h 523220"/>
              <a:gd name="connsiteX29" fmla="*/ 5156521 w 10885989"/>
              <a:gd name="connsiteY29" fmla="*/ 523220 h 523220"/>
              <a:gd name="connsiteX30" fmla="*/ 4583574 w 10885989"/>
              <a:gd name="connsiteY30" fmla="*/ 523220 h 523220"/>
              <a:gd name="connsiteX31" fmla="*/ 3901768 w 10885989"/>
              <a:gd name="connsiteY31" fmla="*/ 523220 h 523220"/>
              <a:gd name="connsiteX32" fmla="*/ 3655401 w 10885989"/>
              <a:gd name="connsiteY32" fmla="*/ 523220 h 523220"/>
              <a:gd name="connsiteX33" fmla="*/ 2864734 w 10885989"/>
              <a:gd name="connsiteY33" fmla="*/ 523220 h 523220"/>
              <a:gd name="connsiteX34" fmla="*/ 2400647 w 10885989"/>
              <a:gd name="connsiteY34" fmla="*/ 523220 h 523220"/>
              <a:gd name="connsiteX35" fmla="*/ 1718840 w 10885989"/>
              <a:gd name="connsiteY35" fmla="*/ 523220 h 523220"/>
              <a:gd name="connsiteX36" fmla="*/ 1472473 w 10885989"/>
              <a:gd name="connsiteY36" fmla="*/ 523220 h 523220"/>
              <a:gd name="connsiteX37" fmla="*/ 681807 w 10885989"/>
              <a:gd name="connsiteY37" fmla="*/ 523220 h 523220"/>
              <a:gd name="connsiteX38" fmla="*/ 0 w 10885989"/>
              <a:gd name="connsiteY38" fmla="*/ 523220 h 523220"/>
              <a:gd name="connsiteX39" fmla="*/ 0 w 10885989"/>
              <a:gd name="connsiteY39"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85989" h="523220" fill="none" extrusionOk="0">
                <a:moveTo>
                  <a:pt x="0" y="0"/>
                </a:moveTo>
                <a:cubicBezTo>
                  <a:pt x="235938" y="-44967"/>
                  <a:pt x="406225" y="10374"/>
                  <a:pt x="572947" y="0"/>
                </a:cubicBezTo>
                <a:cubicBezTo>
                  <a:pt x="739669" y="-10374"/>
                  <a:pt x="1005454" y="55552"/>
                  <a:pt x="1145894" y="0"/>
                </a:cubicBezTo>
                <a:cubicBezTo>
                  <a:pt x="1286334" y="-55552"/>
                  <a:pt x="1560305" y="15998"/>
                  <a:pt x="1936560" y="0"/>
                </a:cubicBezTo>
                <a:cubicBezTo>
                  <a:pt x="2312815" y="-15998"/>
                  <a:pt x="2221779" y="49331"/>
                  <a:pt x="2400647" y="0"/>
                </a:cubicBezTo>
                <a:cubicBezTo>
                  <a:pt x="2579515" y="-49331"/>
                  <a:pt x="2679581" y="28497"/>
                  <a:pt x="2864734" y="0"/>
                </a:cubicBezTo>
                <a:cubicBezTo>
                  <a:pt x="3049887" y="-28497"/>
                  <a:pt x="3271689" y="117"/>
                  <a:pt x="3437681" y="0"/>
                </a:cubicBezTo>
                <a:cubicBezTo>
                  <a:pt x="3603673" y="-117"/>
                  <a:pt x="3894823" y="43248"/>
                  <a:pt x="4119487" y="0"/>
                </a:cubicBezTo>
                <a:cubicBezTo>
                  <a:pt x="4344151" y="-43248"/>
                  <a:pt x="4500606" y="9575"/>
                  <a:pt x="4801294" y="0"/>
                </a:cubicBezTo>
                <a:cubicBezTo>
                  <a:pt x="5101982" y="-9575"/>
                  <a:pt x="5190854" y="46712"/>
                  <a:pt x="5483101" y="0"/>
                </a:cubicBezTo>
                <a:cubicBezTo>
                  <a:pt x="5775348" y="-46712"/>
                  <a:pt x="6077901" y="18473"/>
                  <a:pt x="6273767" y="0"/>
                </a:cubicBezTo>
                <a:cubicBezTo>
                  <a:pt x="6469633" y="-18473"/>
                  <a:pt x="6611654" y="12451"/>
                  <a:pt x="6846714" y="0"/>
                </a:cubicBezTo>
                <a:cubicBezTo>
                  <a:pt x="7081774" y="-12451"/>
                  <a:pt x="7258571" y="17596"/>
                  <a:pt x="7528521" y="0"/>
                </a:cubicBezTo>
                <a:cubicBezTo>
                  <a:pt x="7798471" y="-17596"/>
                  <a:pt x="7936025" y="28643"/>
                  <a:pt x="8101468" y="0"/>
                </a:cubicBezTo>
                <a:cubicBezTo>
                  <a:pt x="8266911" y="-28643"/>
                  <a:pt x="8487646" y="38285"/>
                  <a:pt x="8674414" y="0"/>
                </a:cubicBezTo>
                <a:cubicBezTo>
                  <a:pt x="8861182" y="-38285"/>
                  <a:pt x="9129090" y="26176"/>
                  <a:pt x="9247361" y="0"/>
                </a:cubicBezTo>
                <a:cubicBezTo>
                  <a:pt x="9365632" y="-26176"/>
                  <a:pt x="9379087" y="6579"/>
                  <a:pt x="9493728" y="0"/>
                </a:cubicBezTo>
                <a:cubicBezTo>
                  <a:pt x="9608369" y="-6579"/>
                  <a:pt x="9975797" y="26918"/>
                  <a:pt x="10175535" y="0"/>
                </a:cubicBezTo>
                <a:cubicBezTo>
                  <a:pt x="10375273" y="-26918"/>
                  <a:pt x="10677866" y="7634"/>
                  <a:pt x="10885989" y="0"/>
                </a:cubicBezTo>
                <a:cubicBezTo>
                  <a:pt x="10947077" y="137849"/>
                  <a:pt x="10861935" y="394097"/>
                  <a:pt x="10885989" y="523220"/>
                </a:cubicBezTo>
                <a:cubicBezTo>
                  <a:pt x="10677219" y="545501"/>
                  <a:pt x="10624965" y="469068"/>
                  <a:pt x="10421902" y="523220"/>
                </a:cubicBezTo>
                <a:cubicBezTo>
                  <a:pt x="10218839" y="577372"/>
                  <a:pt x="10065570" y="502308"/>
                  <a:pt x="9848955" y="523220"/>
                </a:cubicBezTo>
                <a:cubicBezTo>
                  <a:pt x="9632340" y="544132"/>
                  <a:pt x="9711841" y="494660"/>
                  <a:pt x="9602588" y="523220"/>
                </a:cubicBezTo>
                <a:cubicBezTo>
                  <a:pt x="9493335" y="551780"/>
                  <a:pt x="9243039" y="482348"/>
                  <a:pt x="9138501" y="523220"/>
                </a:cubicBezTo>
                <a:cubicBezTo>
                  <a:pt x="9033963" y="564092"/>
                  <a:pt x="8774846" y="462299"/>
                  <a:pt x="8456695" y="523220"/>
                </a:cubicBezTo>
                <a:cubicBezTo>
                  <a:pt x="8138544" y="584141"/>
                  <a:pt x="8247751" y="484368"/>
                  <a:pt x="8101468" y="523220"/>
                </a:cubicBezTo>
                <a:cubicBezTo>
                  <a:pt x="7955185" y="562072"/>
                  <a:pt x="7667800" y="490225"/>
                  <a:pt x="7310801" y="523220"/>
                </a:cubicBezTo>
                <a:cubicBezTo>
                  <a:pt x="6953802" y="556215"/>
                  <a:pt x="6822865" y="498743"/>
                  <a:pt x="6520134" y="523220"/>
                </a:cubicBezTo>
                <a:cubicBezTo>
                  <a:pt x="6217403" y="547697"/>
                  <a:pt x="6096590" y="506814"/>
                  <a:pt x="5947188" y="523220"/>
                </a:cubicBezTo>
                <a:cubicBezTo>
                  <a:pt x="5797786" y="539626"/>
                  <a:pt x="5319827" y="519681"/>
                  <a:pt x="5156521" y="523220"/>
                </a:cubicBezTo>
                <a:cubicBezTo>
                  <a:pt x="4993215" y="526759"/>
                  <a:pt x="4741804" y="521234"/>
                  <a:pt x="4583574" y="523220"/>
                </a:cubicBezTo>
                <a:cubicBezTo>
                  <a:pt x="4425344" y="525206"/>
                  <a:pt x="4136225" y="491753"/>
                  <a:pt x="3901768" y="523220"/>
                </a:cubicBezTo>
                <a:cubicBezTo>
                  <a:pt x="3667311" y="554687"/>
                  <a:pt x="3715255" y="510758"/>
                  <a:pt x="3655401" y="523220"/>
                </a:cubicBezTo>
                <a:cubicBezTo>
                  <a:pt x="3595547" y="535682"/>
                  <a:pt x="3069873" y="510520"/>
                  <a:pt x="2864734" y="523220"/>
                </a:cubicBezTo>
                <a:cubicBezTo>
                  <a:pt x="2659595" y="535920"/>
                  <a:pt x="2597537" y="469020"/>
                  <a:pt x="2400647" y="523220"/>
                </a:cubicBezTo>
                <a:cubicBezTo>
                  <a:pt x="2203757" y="577420"/>
                  <a:pt x="2020542" y="505132"/>
                  <a:pt x="1718840" y="523220"/>
                </a:cubicBezTo>
                <a:cubicBezTo>
                  <a:pt x="1417138" y="541308"/>
                  <a:pt x="1575919" y="520646"/>
                  <a:pt x="1472473" y="523220"/>
                </a:cubicBezTo>
                <a:cubicBezTo>
                  <a:pt x="1369027" y="525794"/>
                  <a:pt x="923054" y="440271"/>
                  <a:pt x="681807" y="523220"/>
                </a:cubicBezTo>
                <a:cubicBezTo>
                  <a:pt x="440560" y="606169"/>
                  <a:pt x="282935" y="462138"/>
                  <a:pt x="0" y="523220"/>
                </a:cubicBezTo>
                <a:cubicBezTo>
                  <a:pt x="-22692" y="376474"/>
                  <a:pt x="22407" y="107977"/>
                  <a:pt x="0" y="0"/>
                </a:cubicBezTo>
                <a:close/>
              </a:path>
              <a:path w="10885989" h="523220" stroke="0" extrusionOk="0">
                <a:moveTo>
                  <a:pt x="0" y="0"/>
                </a:moveTo>
                <a:cubicBezTo>
                  <a:pt x="227419" y="-46138"/>
                  <a:pt x="341472" y="25407"/>
                  <a:pt x="464087" y="0"/>
                </a:cubicBezTo>
                <a:cubicBezTo>
                  <a:pt x="586702" y="-25407"/>
                  <a:pt x="656717" y="8609"/>
                  <a:pt x="710454" y="0"/>
                </a:cubicBezTo>
                <a:cubicBezTo>
                  <a:pt x="764191" y="-8609"/>
                  <a:pt x="1162489" y="57710"/>
                  <a:pt x="1501121" y="0"/>
                </a:cubicBezTo>
                <a:cubicBezTo>
                  <a:pt x="1839753" y="-57710"/>
                  <a:pt x="1848630" y="52962"/>
                  <a:pt x="1965207" y="0"/>
                </a:cubicBezTo>
                <a:cubicBezTo>
                  <a:pt x="2081784" y="-52962"/>
                  <a:pt x="2204765" y="20334"/>
                  <a:pt x="2429294" y="0"/>
                </a:cubicBezTo>
                <a:cubicBezTo>
                  <a:pt x="2653823" y="-20334"/>
                  <a:pt x="3048963" y="31557"/>
                  <a:pt x="3219961" y="0"/>
                </a:cubicBezTo>
                <a:cubicBezTo>
                  <a:pt x="3390959" y="-31557"/>
                  <a:pt x="3481516" y="9695"/>
                  <a:pt x="3575188" y="0"/>
                </a:cubicBezTo>
                <a:cubicBezTo>
                  <a:pt x="3668860" y="-9695"/>
                  <a:pt x="4030147" y="85255"/>
                  <a:pt x="4365855" y="0"/>
                </a:cubicBezTo>
                <a:cubicBezTo>
                  <a:pt x="4701563" y="-85255"/>
                  <a:pt x="4791096" y="45147"/>
                  <a:pt x="5156521" y="0"/>
                </a:cubicBezTo>
                <a:cubicBezTo>
                  <a:pt x="5521946" y="-45147"/>
                  <a:pt x="5510881" y="2308"/>
                  <a:pt x="5729468" y="0"/>
                </a:cubicBezTo>
                <a:cubicBezTo>
                  <a:pt x="5948055" y="-2308"/>
                  <a:pt x="6319542" y="59928"/>
                  <a:pt x="6520134" y="0"/>
                </a:cubicBezTo>
                <a:cubicBezTo>
                  <a:pt x="6720726" y="-59928"/>
                  <a:pt x="6840778" y="38011"/>
                  <a:pt x="6984221" y="0"/>
                </a:cubicBezTo>
                <a:cubicBezTo>
                  <a:pt x="7127664" y="-38011"/>
                  <a:pt x="7314554" y="23481"/>
                  <a:pt x="7448308" y="0"/>
                </a:cubicBezTo>
                <a:cubicBezTo>
                  <a:pt x="7582062" y="-23481"/>
                  <a:pt x="7971347" y="10887"/>
                  <a:pt x="8130115" y="0"/>
                </a:cubicBezTo>
                <a:cubicBezTo>
                  <a:pt x="8288883" y="-10887"/>
                  <a:pt x="8464177" y="8352"/>
                  <a:pt x="8594202" y="0"/>
                </a:cubicBezTo>
                <a:cubicBezTo>
                  <a:pt x="8724227" y="-8352"/>
                  <a:pt x="9145855" y="74884"/>
                  <a:pt x="9384868" y="0"/>
                </a:cubicBezTo>
                <a:cubicBezTo>
                  <a:pt x="9623881" y="-74884"/>
                  <a:pt x="10001527" y="29478"/>
                  <a:pt x="10175535" y="0"/>
                </a:cubicBezTo>
                <a:cubicBezTo>
                  <a:pt x="10349543" y="-29478"/>
                  <a:pt x="10690877" y="61593"/>
                  <a:pt x="10885989" y="0"/>
                </a:cubicBezTo>
                <a:cubicBezTo>
                  <a:pt x="10941509" y="169192"/>
                  <a:pt x="10836139" y="271695"/>
                  <a:pt x="10885989" y="523220"/>
                </a:cubicBezTo>
                <a:cubicBezTo>
                  <a:pt x="10798726" y="523786"/>
                  <a:pt x="10694388" y="520655"/>
                  <a:pt x="10639622" y="523220"/>
                </a:cubicBezTo>
                <a:cubicBezTo>
                  <a:pt x="10584856" y="525785"/>
                  <a:pt x="10126914" y="476816"/>
                  <a:pt x="9848955" y="523220"/>
                </a:cubicBezTo>
                <a:cubicBezTo>
                  <a:pt x="9570996" y="569624"/>
                  <a:pt x="9465786" y="459925"/>
                  <a:pt x="9276009" y="523220"/>
                </a:cubicBezTo>
                <a:cubicBezTo>
                  <a:pt x="9086232" y="586515"/>
                  <a:pt x="9085262" y="494634"/>
                  <a:pt x="8920782" y="523220"/>
                </a:cubicBezTo>
                <a:cubicBezTo>
                  <a:pt x="8756302" y="551806"/>
                  <a:pt x="8588515" y="457648"/>
                  <a:pt x="8347835" y="523220"/>
                </a:cubicBezTo>
                <a:cubicBezTo>
                  <a:pt x="8107155" y="588792"/>
                  <a:pt x="8174065" y="502373"/>
                  <a:pt x="8101468" y="523220"/>
                </a:cubicBezTo>
                <a:cubicBezTo>
                  <a:pt x="8028871" y="544067"/>
                  <a:pt x="7965076" y="517752"/>
                  <a:pt x="7855100" y="523220"/>
                </a:cubicBezTo>
                <a:cubicBezTo>
                  <a:pt x="7745124" y="528688"/>
                  <a:pt x="7419250" y="494112"/>
                  <a:pt x="7282154" y="523220"/>
                </a:cubicBezTo>
                <a:cubicBezTo>
                  <a:pt x="7145058" y="552328"/>
                  <a:pt x="7081930" y="504007"/>
                  <a:pt x="6926927" y="523220"/>
                </a:cubicBezTo>
                <a:cubicBezTo>
                  <a:pt x="6771924" y="542433"/>
                  <a:pt x="6483781" y="490644"/>
                  <a:pt x="6245120" y="523220"/>
                </a:cubicBezTo>
                <a:cubicBezTo>
                  <a:pt x="6006459" y="555796"/>
                  <a:pt x="5990742" y="486532"/>
                  <a:pt x="5889893" y="523220"/>
                </a:cubicBezTo>
                <a:cubicBezTo>
                  <a:pt x="5789044" y="559908"/>
                  <a:pt x="5492346" y="517566"/>
                  <a:pt x="5208086" y="523220"/>
                </a:cubicBezTo>
                <a:cubicBezTo>
                  <a:pt x="4923826" y="528874"/>
                  <a:pt x="5026613" y="497442"/>
                  <a:pt x="4961719" y="523220"/>
                </a:cubicBezTo>
                <a:cubicBezTo>
                  <a:pt x="4896825" y="548998"/>
                  <a:pt x="4531550" y="454425"/>
                  <a:pt x="4279913" y="523220"/>
                </a:cubicBezTo>
                <a:cubicBezTo>
                  <a:pt x="4028276" y="592015"/>
                  <a:pt x="4052368" y="505451"/>
                  <a:pt x="3924686" y="523220"/>
                </a:cubicBezTo>
                <a:cubicBezTo>
                  <a:pt x="3797004" y="540989"/>
                  <a:pt x="3735573" y="512460"/>
                  <a:pt x="3678318" y="523220"/>
                </a:cubicBezTo>
                <a:cubicBezTo>
                  <a:pt x="3621063" y="533980"/>
                  <a:pt x="3446603" y="485722"/>
                  <a:pt x="3323091" y="523220"/>
                </a:cubicBezTo>
                <a:cubicBezTo>
                  <a:pt x="3199579" y="560718"/>
                  <a:pt x="2801024" y="476194"/>
                  <a:pt x="2641285" y="523220"/>
                </a:cubicBezTo>
                <a:cubicBezTo>
                  <a:pt x="2481546" y="570246"/>
                  <a:pt x="2438200" y="494956"/>
                  <a:pt x="2286058" y="523220"/>
                </a:cubicBezTo>
                <a:cubicBezTo>
                  <a:pt x="2133916" y="551484"/>
                  <a:pt x="2092232" y="496345"/>
                  <a:pt x="2039691" y="523220"/>
                </a:cubicBezTo>
                <a:cubicBezTo>
                  <a:pt x="1987150" y="550095"/>
                  <a:pt x="1817037" y="495253"/>
                  <a:pt x="1684464" y="523220"/>
                </a:cubicBezTo>
                <a:cubicBezTo>
                  <a:pt x="1551891" y="551187"/>
                  <a:pt x="1425835" y="502033"/>
                  <a:pt x="1220377" y="523220"/>
                </a:cubicBezTo>
                <a:cubicBezTo>
                  <a:pt x="1014919" y="544407"/>
                  <a:pt x="863884" y="498821"/>
                  <a:pt x="647430" y="523220"/>
                </a:cubicBezTo>
                <a:cubicBezTo>
                  <a:pt x="430976" y="547619"/>
                  <a:pt x="290987" y="483873"/>
                  <a:pt x="0" y="523220"/>
                </a:cubicBezTo>
                <a:cubicBezTo>
                  <a:pt x="-57451" y="273782"/>
                  <a:pt x="13550" y="207223"/>
                  <a:pt x="0" y="0"/>
                </a:cubicBezTo>
                <a:close/>
              </a:path>
            </a:pathLst>
          </a:custGeom>
          <a:solidFill>
            <a:schemeClr val="tx1">
              <a:alpha val="48000"/>
            </a:schemeClr>
          </a:solid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2800" b="1" dirty="0">
                <a:solidFill>
                  <a:schemeClr val="bg1"/>
                </a:solidFill>
                <a:cs typeface="Arial" panose="020B0604020202020204" pitchFamily="34" charset="0"/>
              </a:rPr>
              <a:t>Vrste preživijo le, če so povezane v združbe, kjer ima vsaka svojo vlogo.</a:t>
            </a:r>
          </a:p>
        </p:txBody>
      </p:sp>
    </p:spTree>
    <p:extLst>
      <p:ext uri="{BB962C8B-B14F-4D97-AF65-F5344CB8AC3E}">
        <p14:creationId xmlns:p14="http://schemas.microsoft.com/office/powerpoint/2010/main" val="228141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par>
                          <p:cTn id="26" fill="hold">
                            <p:stCondLst>
                              <p:cond delay="2000"/>
                            </p:stCondLst>
                            <p:childTnLst>
                              <p:par>
                                <p:cTn id="27" presetID="10" presetClass="entr" presetSubtype="0" fill="hold" grpId="0" nodeType="afterEffect">
                                  <p:stCondLst>
                                    <p:cond delay="20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B0A8DF6-A7C2-4D8C-91FA-4EB966DFCCCD}"/>
              </a:ext>
            </a:extLst>
          </p:cNvPr>
          <p:cNvGrpSpPr/>
          <p:nvPr/>
        </p:nvGrpSpPr>
        <p:grpSpPr>
          <a:xfrm>
            <a:off x="-27044" y="-37318"/>
            <a:ext cx="3994640" cy="2250341"/>
            <a:chOff x="-1" y="2270140"/>
            <a:chExt cx="3994640" cy="2250341"/>
          </a:xfrm>
        </p:grpSpPr>
        <p:pic>
          <p:nvPicPr>
            <p:cNvPr id="4" name="Picture 3" descr="A small bird standing next to a body of water&#10;&#10;Description automatically generated">
              <a:extLst>
                <a:ext uri="{FF2B5EF4-FFF2-40B4-BE49-F238E27FC236}">
                  <a16:creationId xmlns:a16="http://schemas.microsoft.com/office/drawing/2014/main" id="{A865C631-7E74-4D9D-9B7A-B181FCD70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76674"/>
              <a:ext cx="3988989" cy="2243807"/>
            </a:xfrm>
            <a:prstGeom prst="rect">
              <a:avLst/>
            </a:prstGeom>
            <a:scene3d>
              <a:camera prst="orthographicFront"/>
              <a:lightRig rig="threePt" dir="t"/>
            </a:scene3d>
            <a:sp3d>
              <a:bevelT/>
            </a:sp3d>
          </p:spPr>
        </p:pic>
        <p:sp>
          <p:nvSpPr>
            <p:cNvPr id="60" name="TextBox 59">
              <a:extLst>
                <a:ext uri="{FF2B5EF4-FFF2-40B4-BE49-F238E27FC236}">
                  <a16:creationId xmlns:a16="http://schemas.microsoft.com/office/drawing/2014/main" id="{4F1CE5C3-9527-4C78-8986-CC0226C8206B}"/>
                </a:ext>
              </a:extLst>
            </p:cNvPr>
            <p:cNvSpPr txBox="1"/>
            <p:nvPr/>
          </p:nvSpPr>
          <p:spPr>
            <a:xfrm>
              <a:off x="12723" y="2270140"/>
              <a:ext cx="752821" cy="369332"/>
            </a:xfrm>
            <a:prstGeom prst="rect">
              <a:avLst/>
            </a:prstGeom>
            <a:noFill/>
            <a:scene3d>
              <a:camera prst="orthographicFront"/>
              <a:lightRig rig="threePt" dir="t"/>
            </a:scene3d>
            <a:sp3d>
              <a:bevelT/>
            </a:sp3d>
          </p:spPr>
          <p:txBody>
            <a:bodyPr wrap="square" rtlCol="0">
              <a:spAutoFit/>
            </a:bodyPr>
            <a:lstStyle/>
            <a:p>
              <a:pPr algn="ctr"/>
              <a:r>
                <a:rPr lang="sl-SI" b="1" dirty="0">
                  <a:solidFill>
                    <a:schemeClr val="bg1"/>
                  </a:solidFill>
                  <a:effectLst>
                    <a:outerShdw blurRad="38100" dist="38100" dir="2700000" algn="tl">
                      <a:srgbClr val="000000">
                        <a:alpha val="43137"/>
                      </a:srgbClr>
                    </a:outerShdw>
                  </a:effectLst>
                  <a:cs typeface="Arial" panose="020B0604020202020204" pitchFamily="34" charset="0"/>
                </a:rPr>
                <a:t>Gozd</a:t>
              </a:r>
              <a:endParaRPr lang="sl-SI" sz="12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61" name="TextBox 60">
              <a:extLst>
                <a:ext uri="{FF2B5EF4-FFF2-40B4-BE49-F238E27FC236}">
                  <a16:creationId xmlns:a16="http://schemas.microsoft.com/office/drawing/2014/main" id="{EF661522-099D-4565-8990-528B26F3C179}"/>
                </a:ext>
              </a:extLst>
            </p:cNvPr>
            <p:cNvSpPr txBox="1"/>
            <p:nvPr/>
          </p:nvSpPr>
          <p:spPr>
            <a:xfrm>
              <a:off x="3226915" y="4221926"/>
              <a:ext cx="767724" cy="276999"/>
            </a:xfrm>
            <a:prstGeom prst="rect">
              <a:avLst/>
            </a:prstGeom>
            <a:noFill/>
            <a:scene3d>
              <a:camera prst="orthographicFront"/>
              <a:lightRig rig="threePt" dir="t"/>
            </a:scene3d>
            <a:sp3d>
              <a:bevelT/>
            </a:sp3d>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Kos</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grpSp>
      <p:pic>
        <p:nvPicPr>
          <p:cNvPr id="7" name="Picture 6" descr="A close up of a bird&#10;&#10;Description automatically generated">
            <a:extLst>
              <a:ext uri="{FF2B5EF4-FFF2-40B4-BE49-F238E27FC236}">
                <a16:creationId xmlns:a16="http://schemas.microsoft.com/office/drawing/2014/main" id="{8D923B68-0834-4D28-B911-08849D38B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400" y="4629600"/>
            <a:ext cx="3961600" cy="2228400"/>
          </a:xfrm>
          <a:prstGeom prst="rect">
            <a:avLst/>
          </a:prstGeom>
          <a:scene3d>
            <a:camera prst="orthographicFront"/>
            <a:lightRig rig="threePt" dir="t"/>
          </a:scene3d>
          <a:sp3d>
            <a:bevelT/>
          </a:sp3d>
        </p:spPr>
      </p:pic>
      <p:pic>
        <p:nvPicPr>
          <p:cNvPr id="12" name="Picture 11" descr="A insect on a flower&#10;&#10;Description automatically generated">
            <a:extLst>
              <a:ext uri="{FF2B5EF4-FFF2-40B4-BE49-F238E27FC236}">
                <a16:creationId xmlns:a16="http://schemas.microsoft.com/office/drawing/2014/main" id="{25F2C136-300C-4C09-ACFB-101E673D65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400" y="0"/>
            <a:ext cx="3961600" cy="2228400"/>
          </a:xfrm>
          <a:prstGeom prst="rect">
            <a:avLst/>
          </a:prstGeom>
          <a:scene3d>
            <a:camera prst="orthographicFront"/>
            <a:lightRig rig="threePt" dir="t"/>
          </a:scene3d>
          <a:sp3d>
            <a:bevelT/>
          </a:sp3d>
        </p:spPr>
      </p:pic>
      <p:pic>
        <p:nvPicPr>
          <p:cNvPr id="18" name="Picture 17" descr="A flock of seagulls standing next to a body of water&#10;&#10;Description automatically generated">
            <a:extLst>
              <a:ext uri="{FF2B5EF4-FFF2-40B4-BE49-F238E27FC236}">
                <a16:creationId xmlns:a16="http://schemas.microsoft.com/office/drawing/2014/main" id="{929BBF37-2964-469B-9415-A2F90D1463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8549" y="-20807"/>
            <a:ext cx="3961600" cy="2228400"/>
          </a:xfrm>
          <a:prstGeom prst="rect">
            <a:avLst/>
          </a:prstGeom>
          <a:scene3d>
            <a:camera prst="orthographicFront"/>
            <a:lightRig rig="threePt" dir="t"/>
          </a:scene3d>
          <a:sp3d>
            <a:bevelT/>
          </a:sp3d>
        </p:spPr>
      </p:pic>
      <p:pic>
        <p:nvPicPr>
          <p:cNvPr id="20" name="Picture 19" descr="A close up of a flower&#10;&#10;Description automatically generated">
            <a:extLst>
              <a:ext uri="{FF2B5EF4-FFF2-40B4-BE49-F238E27FC236}">
                <a16:creationId xmlns:a16="http://schemas.microsoft.com/office/drawing/2014/main" id="{5BE32731-AF2A-43C4-A848-8A4F57D40A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629600"/>
            <a:ext cx="3961600" cy="2228400"/>
          </a:xfrm>
          <a:prstGeom prst="rect">
            <a:avLst/>
          </a:prstGeom>
          <a:scene3d>
            <a:camera prst="orthographicFront"/>
            <a:lightRig rig="threePt" dir="t"/>
          </a:scene3d>
          <a:sp3d>
            <a:bevelT/>
          </a:sp3d>
        </p:spPr>
      </p:pic>
      <p:pic>
        <p:nvPicPr>
          <p:cNvPr id="22" name="Picture 21" descr="A picture containing plant, indoor, sitting, black&#10;&#10;Description automatically generated">
            <a:extLst>
              <a:ext uri="{FF2B5EF4-FFF2-40B4-BE49-F238E27FC236}">
                <a16:creationId xmlns:a16="http://schemas.microsoft.com/office/drawing/2014/main" id="{6AAF7705-6FD5-4E98-A72B-0BEA5BFD88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314800"/>
            <a:ext cx="3961600" cy="2228400"/>
          </a:xfrm>
          <a:prstGeom prst="rect">
            <a:avLst/>
          </a:prstGeom>
          <a:scene3d>
            <a:camera prst="orthographicFront"/>
            <a:lightRig rig="threePt" dir="t"/>
          </a:scene3d>
          <a:sp3d>
            <a:bevelT/>
          </a:sp3d>
        </p:spPr>
      </p:pic>
      <p:pic>
        <p:nvPicPr>
          <p:cNvPr id="24" name="Picture 23" descr="A small rodent in grass&#10;&#10;Description automatically generated">
            <a:extLst>
              <a:ext uri="{FF2B5EF4-FFF2-40B4-BE49-F238E27FC236}">
                <a16:creationId xmlns:a16="http://schemas.microsoft.com/office/drawing/2014/main" id="{4ABCC142-6433-4608-B63E-821A211CC4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8549" y="4648412"/>
            <a:ext cx="3961600" cy="2228400"/>
          </a:xfrm>
          <a:prstGeom prst="rect">
            <a:avLst/>
          </a:prstGeom>
          <a:scene3d>
            <a:camera prst="orthographicFront"/>
            <a:lightRig rig="threePt" dir="t"/>
          </a:scene3d>
          <a:sp3d>
            <a:bevelT/>
          </a:sp3d>
        </p:spPr>
      </p:pic>
      <p:pic>
        <p:nvPicPr>
          <p:cNvPr id="28" name="Picture 27" descr="A picture containing reptile, cake, chocolate, animal&#10;&#10;Description automatically generated">
            <a:extLst>
              <a:ext uri="{FF2B5EF4-FFF2-40B4-BE49-F238E27FC236}">
                <a16:creationId xmlns:a16="http://schemas.microsoft.com/office/drawing/2014/main" id="{4399F7F4-DC78-4560-A690-EC527C086D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0400" y="2314350"/>
            <a:ext cx="3961600" cy="2228400"/>
          </a:xfrm>
          <a:prstGeom prst="rect">
            <a:avLst/>
          </a:prstGeom>
          <a:scene3d>
            <a:camera prst="orthographicFront"/>
            <a:lightRig rig="threePt" dir="t"/>
          </a:scene3d>
          <a:sp3d>
            <a:bevelT/>
          </a:sp3d>
        </p:spPr>
      </p:pic>
      <p:pic>
        <p:nvPicPr>
          <p:cNvPr id="31" name="Picture 30" descr="A bird sitting on top of a grass covered field&#10;&#10;Description automatically generated">
            <a:extLst>
              <a:ext uri="{FF2B5EF4-FFF2-40B4-BE49-F238E27FC236}">
                <a16:creationId xmlns:a16="http://schemas.microsoft.com/office/drawing/2014/main" id="{1BD1D11E-341C-442E-B90B-5EA2321E077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15200" y="2327926"/>
            <a:ext cx="3961600" cy="2228400"/>
          </a:xfrm>
          <a:prstGeom prst="rect">
            <a:avLst/>
          </a:prstGeom>
          <a:scene3d>
            <a:camera prst="orthographicFront"/>
            <a:lightRig rig="threePt" dir="t"/>
          </a:scene3d>
          <a:sp3d>
            <a:bevelT/>
          </a:sp3d>
        </p:spPr>
      </p:pic>
      <p:sp>
        <p:nvSpPr>
          <p:cNvPr id="15" name="TextBox 14">
            <a:extLst>
              <a:ext uri="{FF2B5EF4-FFF2-40B4-BE49-F238E27FC236}">
                <a16:creationId xmlns:a16="http://schemas.microsoft.com/office/drawing/2014/main" id="{34EB7963-2786-491B-A67C-DF38397888E9}"/>
              </a:ext>
            </a:extLst>
          </p:cNvPr>
          <p:cNvSpPr txBox="1"/>
          <p:nvPr/>
        </p:nvSpPr>
        <p:spPr>
          <a:xfrm>
            <a:off x="6963947" y="-8037"/>
            <a:ext cx="1099401" cy="369332"/>
          </a:xfrm>
          <a:prstGeom prst="rect">
            <a:avLst/>
          </a:prstGeom>
          <a:noFill/>
        </p:spPr>
        <p:txBody>
          <a:bodyPr wrap="square" rtlCol="0">
            <a:spAutoFit/>
          </a:bodyPr>
          <a:lstStyle/>
          <a:p>
            <a:pPr algn="ctr"/>
            <a:r>
              <a:rPr lang="sl-SI" b="1" dirty="0">
                <a:solidFill>
                  <a:schemeClr val="bg1"/>
                </a:solidFill>
                <a:effectLst>
                  <a:outerShdw blurRad="38100" dist="38100" dir="2700000" algn="tl">
                    <a:srgbClr val="000000">
                      <a:alpha val="43137"/>
                    </a:srgbClr>
                  </a:outerShdw>
                </a:effectLst>
                <a:cs typeface="Arial" panose="020B0604020202020204" pitchFamily="34" charset="0"/>
              </a:rPr>
              <a:t>Mokrišče</a:t>
            </a:r>
            <a:endParaRPr lang="sl-SI" sz="12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16" name="TextBox 15">
            <a:extLst>
              <a:ext uri="{FF2B5EF4-FFF2-40B4-BE49-F238E27FC236}">
                <a16:creationId xmlns:a16="http://schemas.microsoft.com/office/drawing/2014/main" id="{51C644C8-FD43-4245-8B82-9ADF770300D1}"/>
              </a:ext>
            </a:extLst>
          </p:cNvPr>
          <p:cNvSpPr txBox="1"/>
          <p:nvPr/>
        </p:nvSpPr>
        <p:spPr>
          <a:xfrm>
            <a:off x="8241548" y="0"/>
            <a:ext cx="750868" cy="369332"/>
          </a:xfrm>
          <a:prstGeom prst="rect">
            <a:avLst/>
          </a:prstGeom>
          <a:noFill/>
        </p:spPr>
        <p:txBody>
          <a:bodyPr wrap="square" rtlCol="0">
            <a:spAutoFit/>
          </a:bodyPr>
          <a:lstStyle/>
          <a:p>
            <a:pPr algn="ctr"/>
            <a:r>
              <a:rPr lang="sl-SI" b="1" dirty="0">
                <a:effectLst>
                  <a:outerShdw blurRad="38100" dist="38100" dir="2700000" algn="tl">
                    <a:srgbClr val="000000">
                      <a:alpha val="43137"/>
                    </a:srgbClr>
                  </a:outerShdw>
                </a:effectLst>
                <a:cs typeface="Arial" panose="020B0604020202020204" pitchFamily="34" charset="0"/>
              </a:rPr>
              <a:t>Polje</a:t>
            </a:r>
            <a:endParaRPr lang="sl-SI" sz="1200" b="1" dirty="0">
              <a:effectLst>
                <a:outerShdw blurRad="38100" dist="38100" dir="2700000" algn="tl">
                  <a:srgbClr val="000000">
                    <a:alpha val="43137"/>
                  </a:srgbClr>
                </a:outerShdw>
              </a:effectLst>
              <a:cs typeface="Arial" panose="020B0604020202020204" pitchFamily="34" charset="0"/>
            </a:endParaRPr>
          </a:p>
        </p:txBody>
      </p:sp>
      <p:sp>
        <p:nvSpPr>
          <p:cNvPr id="17" name="TextBox 16">
            <a:extLst>
              <a:ext uri="{FF2B5EF4-FFF2-40B4-BE49-F238E27FC236}">
                <a16:creationId xmlns:a16="http://schemas.microsoft.com/office/drawing/2014/main" id="{1C7F84EA-2AC3-4077-B837-DB6C0E7C8FBD}"/>
              </a:ext>
            </a:extLst>
          </p:cNvPr>
          <p:cNvSpPr txBox="1"/>
          <p:nvPr/>
        </p:nvSpPr>
        <p:spPr>
          <a:xfrm>
            <a:off x="3024903" y="2313255"/>
            <a:ext cx="882079" cy="369332"/>
          </a:xfrm>
          <a:prstGeom prst="rect">
            <a:avLst/>
          </a:prstGeom>
          <a:noFill/>
        </p:spPr>
        <p:txBody>
          <a:bodyPr wrap="square" rtlCol="0">
            <a:spAutoFit/>
          </a:bodyPr>
          <a:lstStyle/>
          <a:p>
            <a:pPr algn="ctr"/>
            <a:r>
              <a:rPr lang="sl-SI" b="1" dirty="0">
                <a:solidFill>
                  <a:schemeClr val="bg1"/>
                </a:solidFill>
                <a:effectLst>
                  <a:outerShdw blurRad="38100" dist="38100" dir="2700000" algn="tl">
                    <a:srgbClr val="000000">
                      <a:alpha val="43137"/>
                    </a:srgbClr>
                  </a:outerShdw>
                </a:effectLst>
                <a:cs typeface="Arial" panose="020B0604020202020204" pitchFamily="34" charset="0"/>
              </a:rPr>
              <a:t>Travnik</a:t>
            </a:r>
            <a:endParaRPr lang="sl-SI" sz="12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19" name="TextBox 18">
            <a:extLst>
              <a:ext uri="{FF2B5EF4-FFF2-40B4-BE49-F238E27FC236}">
                <a16:creationId xmlns:a16="http://schemas.microsoft.com/office/drawing/2014/main" id="{9496EB9B-351D-42E7-B268-7330169B8B41}"/>
              </a:ext>
            </a:extLst>
          </p:cNvPr>
          <p:cNvSpPr txBox="1"/>
          <p:nvPr/>
        </p:nvSpPr>
        <p:spPr>
          <a:xfrm>
            <a:off x="7218004" y="2312160"/>
            <a:ext cx="840454" cy="369332"/>
          </a:xfrm>
          <a:prstGeom prst="rect">
            <a:avLst/>
          </a:prstGeom>
          <a:noFill/>
        </p:spPr>
        <p:txBody>
          <a:bodyPr wrap="square" rtlCol="0">
            <a:spAutoFit/>
          </a:bodyPr>
          <a:lstStyle/>
          <a:p>
            <a:pPr algn="ctr"/>
            <a:r>
              <a:rPr lang="sl-SI" b="1" dirty="0">
                <a:solidFill>
                  <a:schemeClr val="bg1"/>
                </a:solidFill>
                <a:effectLst>
                  <a:outerShdw blurRad="38100" dist="38100" dir="2700000" algn="tl">
                    <a:srgbClr val="000000">
                      <a:alpha val="43137"/>
                    </a:srgbClr>
                  </a:outerShdw>
                </a:effectLst>
                <a:cs typeface="Arial" panose="020B0604020202020204" pitchFamily="34" charset="0"/>
              </a:rPr>
              <a:t>Tundra</a:t>
            </a:r>
            <a:endParaRPr lang="sl-SI" sz="12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21" name="TextBox 20">
            <a:extLst>
              <a:ext uri="{FF2B5EF4-FFF2-40B4-BE49-F238E27FC236}">
                <a16:creationId xmlns:a16="http://schemas.microsoft.com/office/drawing/2014/main" id="{2BD80B4E-FE1E-4F8B-AC47-A8292ED8CB82}"/>
              </a:ext>
            </a:extLst>
          </p:cNvPr>
          <p:cNvSpPr txBox="1"/>
          <p:nvPr/>
        </p:nvSpPr>
        <p:spPr>
          <a:xfrm>
            <a:off x="11158382" y="2312160"/>
            <a:ext cx="988795" cy="369332"/>
          </a:xfrm>
          <a:prstGeom prst="rect">
            <a:avLst/>
          </a:prstGeom>
          <a:noFill/>
        </p:spPr>
        <p:txBody>
          <a:bodyPr wrap="square" rtlCol="0">
            <a:spAutoFit/>
          </a:bodyPr>
          <a:lstStyle/>
          <a:p>
            <a:pPr algn="ctr"/>
            <a:r>
              <a:rPr lang="sl-SI" b="1" dirty="0">
                <a:effectLst>
                  <a:outerShdw blurRad="38100" dist="38100" dir="2700000" algn="tl">
                    <a:srgbClr val="000000">
                      <a:alpha val="43137"/>
                    </a:srgbClr>
                  </a:outerShdw>
                </a:effectLst>
                <a:cs typeface="Arial" panose="020B0604020202020204" pitchFamily="34" charset="0"/>
              </a:rPr>
              <a:t>Puščava</a:t>
            </a:r>
            <a:endParaRPr lang="sl-SI" sz="1200" b="1" dirty="0">
              <a:effectLst>
                <a:outerShdw blurRad="38100" dist="38100" dir="2700000" algn="tl">
                  <a:srgbClr val="000000">
                    <a:alpha val="43137"/>
                  </a:srgbClr>
                </a:outerShdw>
              </a:effectLst>
              <a:cs typeface="Arial" panose="020B0604020202020204" pitchFamily="34" charset="0"/>
            </a:endParaRPr>
          </a:p>
        </p:txBody>
      </p:sp>
      <p:sp>
        <p:nvSpPr>
          <p:cNvPr id="23" name="TextBox 22">
            <a:extLst>
              <a:ext uri="{FF2B5EF4-FFF2-40B4-BE49-F238E27FC236}">
                <a16:creationId xmlns:a16="http://schemas.microsoft.com/office/drawing/2014/main" id="{C7F0A093-9ED3-4063-A783-C3F766AFE702}"/>
              </a:ext>
            </a:extLst>
          </p:cNvPr>
          <p:cNvSpPr txBox="1"/>
          <p:nvPr/>
        </p:nvSpPr>
        <p:spPr>
          <a:xfrm>
            <a:off x="3045274" y="4641623"/>
            <a:ext cx="882079" cy="369332"/>
          </a:xfrm>
          <a:prstGeom prst="rect">
            <a:avLst/>
          </a:prstGeom>
          <a:noFill/>
        </p:spPr>
        <p:txBody>
          <a:bodyPr wrap="square" rtlCol="0">
            <a:spAutoFit/>
          </a:bodyPr>
          <a:lstStyle/>
          <a:p>
            <a:pPr algn="ctr"/>
            <a:r>
              <a:rPr lang="sl-SI" b="1" dirty="0">
                <a:solidFill>
                  <a:schemeClr val="bg1"/>
                </a:solidFill>
                <a:effectLst>
                  <a:outerShdw blurRad="38100" dist="38100" dir="2700000" algn="tl">
                    <a:srgbClr val="000000">
                      <a:alpha val="43137"/>
                    </a:srgbClr>
                  </a:outerShdw>
                </a:effectLst>
                <a:cs typeface="Arial" panose="020B0604020202020204" pitchFamily="34" charset="0"/>
              </a:rPr>
              <a:t>Travnik</a:t>
            </a:r>
            <a:endParaRPr lang="sl-SI" sz="12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26" name="TextBox 25">
            <a:extLst>
              <a:ext uri="{FF2B5EF4-FFF2-40B4-BE49-F238E27FC236}">
                <a16:creationId xmlns:a16="http://schemas.microsoft.com/office/drawing/2014/main" id="{10FA6EFA-3B42-457B-9D71-902D250451C4}"/>
              </a:ext>
            </a:extLst>
          </p:cNvPr>
          <p:cNvSpPr txBox="1"/>
          <p:nvPr/>
        </p:nvSpPr>
        <p:spPr>
          <a:xfrm>
            <a:off x="7186958" y="4656295"/>
            <a:ext cx="882079" cy="369332"/>
          </a:xfrm>
          <a:prstGeom prst="rect">
            <a:avLst/>
          </a:prstGeom>
          <a:noFill/>
        </p:spPr>
        <p:txBody>
          <a:bodyPr wrap="square" rtlCol="0">
            <a:spAutoFit/>
          </a:bodyPr>
          <a:lstStyle/>
          <a:p>
            <a:pPr algn="ctr"/>
            <a:r>
              <a:rPr lang="sl-SI" b="1" dirty="0">
                <a:solidFill>
                  <a:schemeClr val="bg1"/>
                </a:solidFill>
                <a:effectLst>
                  <a:outerShdw blurRad="38100" dist="38100" dir="2700000" algn="tl">
                    <a:srgbClr val="000000">
                      <a:alpha val="43137"/>
                    </a:srgbClr>
                  </a:outerShdw>
                </a:effectLst>
                <a:cs typeface="Arial" panose="020B0604020202020204" pitchFamily="34" charset="0"/>
              </a:rPr>
              <a:t>Travnik</a:t>
            </a:r>
            <a:endParaRPr lang="sl-SI" sz="12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27" name="TextBox 26">
            <a:extLst>
              <a:ext uri="{FF2B5EF4-FFF2-40B4-BE49-F238E27FC236}">
                <a16:creationId xmlns:a16="http://schemas.microsoft.com/office/drawing/2014/main" id="{4D81F58C-8925-4DEC-ADB8-87C7B4AC20EC}"/>
              </a:ext>
            </a:extLst>
          </p:cNvPr>
          <p:cNvSpPr txBox="1"/>
          <p:nvPr/>
        </p:nvSpPr>
        <p:spPr>
          <a:xfrm>
            <a:off x="11309049" y="4641623"/>
            <a:ext cx="882079" cy="369332"/>
          </a:xfrm>
          <a:prstGeom prst="rect">
            <a:avLst/>
          </a:prstGeom>
          <a:noFill/>
        </p:spPr>
        <p:txBody>
          <a:bodyPr wrap="square" rtlCol="0">
            <a:spAutoFit/>
          </a:bodyPr>
          <a:lstStyle/>
          <a:p>
            <a:pPr algn="ctr"/>
            <a:r>
              <a:rPr lang="sl-SI" b="1" dirty="0">
                <a:solidFill>
                  <a:schemeClr val="bg1"/>
                </a:solidFill>
                <a:effectLst>
                  <a:outerShdw blurRad="38100" dist="38100" dir="2700000" algn="tl">
                    <a:srgbClr val="000000">
                      <a:alpha val="43137"/>
                    </a:srgbClr>
                  </a:outerShdw>
                </a:effectLst>
                <a:cs typeface="Arial" panose="020B0604020202020204" pitchFamily="34" charset="0"/>
              </a:rPr>
              <a:t>Travnik</a:t>
            </a:r>
            <a:endParaRPr lang="sl-SI" sz="12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2" name="TextBox 31">
            <a:extLst>
              <a:ext uri="{FF2B5EF4-FFF2-40B4-BE49-F238E27FC236}">
                <a16:creationId xmlns:a16="http://schemas.microsoft.com/office/drawing/2014/main" id="{70E3F30E-3FCB-44CA-A3E9-DED3933A1B3C}"/>
              </a:ext>
            </a:extLst>
          </p:cNvPr>
          <p:cNvSpPr txBox="1"/>
          <p:nvPr/>
        </p:nvSpPr>
        <p:spPr>
          <a:xfrm>
            <a:off x="4098483" y="1916474"/>
            <a:ext cx="1290119"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Kormoran in čigra</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3" name="TextBox 32">
            <a:extLst>
              <a:ext uri="{FF2B5EF4-FFF2-40B4-BE49-F238E27FC236}">
                <a16:creationId xmlns:a16="http://schemas.microsoft.com/office/drawing/2014/main" id="{AF28CC81-79E3-4AFF-A01F-38125DE5F2DE}"/>
              </a:ext>
            </a:extLst>
          </p:cNvPr>
          <p:cNvSpPr txBox="1"/>
          <p:nvPr/>
        </p:nvSpPr>
        <p:spPr>
          <a:xfrm>
            <a:off x="8123613" y="1980789"/>
            <a:ext cx="1290119"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Čebela in mak</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4" name="TextBox 33">
            <a:extLst>
              <a:ext uri="{FF2B5EF4-FFF2-40B4-BE49-F238E27FC236}">
                <a16:creationId xmlns:a16="http://schemas.microsoft.com/office/drawing/2014/main" id="{CD2B3EAF-916B-4014-BDEC-3E8201066E3E}"/>
              </a:ext>
            </a:extLst>
          </p:cNvPr>
          <p:cNvSpPr txBox="1"/>
          <p:nvPr/>
        </p:nvSpPr>
        <p:spPr>
          <a:xfrm>
            <a:off x="44325" y="4292866"/>
            <a:ext cx="649540"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Regrat</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5" name="TextBox 34">
            <a:extLst>
              <a:ext uri="{FF2B5EF4-FFF2-40B4-BE49-F238E27FC236}">
                <a16:creationId xmlns:a16="http://schemas.microsoft.com/office/drawing/2014/main" id="{C1F3DDF9-3F9B-4594-966F-8F98D36966DD}"/>
              </a:ext>
            </a:extLst>
          </p:cNvPr>
          <p:cNvSpPr txBox="1"/>
          <p:nvPr/>
        </p:nvSpPr>
        <p:spPr>
          <a:xfrm>
            <a:off x="29655" y="6605742"/>
            <a:ext cx="1153193"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Kukavičja lučica</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6" name="TextBox 35">
            <a:extLst>
              <a:ext uri="{FF2B5EF4-FFF2-40B4-BE49-F238E27FC236}">
                <a16:creationId xmlns:a16="http://schemas.microsoft.com/office/drawing/2014/main" id="{1B701F18-7D22-469B-8CD6-81815F0376B7}"/>
              </a:ext>
            </a:extLst>
          </p:cNvPr>
          <p:cNvSpPr txBox="1"/>
          <p:nvPr/>
        </p:nvSpPr>
        <p:spPr>
          <a:xfrm>
            <a:off x="4088701" y="4219593"/>
            <a:ext cx="1197216"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Kara-kara</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7" name="TextBox 36">
            <a:extLst>
              <a:ext uri="{FF2B5EF4-FFF2-40B4-BE49-F238E27FC236}">
                <a16:creationId xmlns:a16="http://schemas.microsoft.com/office/drawing/2014/main" id="{47821D2F-1470-433E-BA5E-88B7E370C88D}"/>
              </a:ext>
            </a:extLst>
          </p:cNvPr>
          <p:cNvSpPr txBox="1"/>
          <p:nvPr/>
        </p:nvSpPr>
        <p:spPr>
          <a:xfrm>
            <a:off x="8221399" y="4293678"/>
            <a:ext cx="649540"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Kamela</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8" name="TextBox 37">
            <a:extLst>
              <a:ext uri="{FF2B5EF4-FFF2-40B4-BE49-F238E27FC236}">
                <a16:creationId xmlns:a16="http://schemas.microsoft.com/office/drawing/2014/main" id="{0172C8F3-9FDD-4557-B9BE-E22F770ABF9E}"/>
              </a:ext>
            </a:extLst>
          </p:cNvPr>
          <p:cNvSpPr txBox="1"/>
          <p:nvPr/>
        </p:nvSpPr>
        <p:spPr>
          <a:xfrm>
            <a:off x="8222208" y="6582927"/>
            <a:ext cx="1273859"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Velika bela čaplja</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9" name="TextBox 38">
            <a:extLst>
              <a:ext uri="{FF2B5EF4-FFF2-40B4-BE49-F238E27FC236}">
                <a16:creationId xmlns:a16="http://schemas.microsoft.com/office/drawing/2014/main" id="{2EA92184-CA63-403B-8CA4-CA82C21F6574}"/>
              </a:ext>
            </a:extLst>
          </p:cNvPr>
          <p:cNvSpPr txBox="1"/>
          <p:nvPr/>
        </p:nvSpPr>
        <p:spPr>
          <a:xfrm>
            <a:off x="4109877" y="6587822"/>
            <a:ext cx="838640"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Voluharica</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2" name="Rectangle 1">
            <a:extLst>
              <a:ext uri="{FF2B5EF4-FFF2-40B4-BE49-F238E27FC236}">
                <a16:creationId xmlns:a16="http://schemas.microsoft.com/office/drawing/2014/main" id="{36B4086A-504C-4947-875A-1B60E9ABC8B3}"/>
              </a:ext>
            </a:extLst>
          </p:cNvPr>
          <p:cNvSpPr/>
          <p:nvPr/>
        </p:nvSpPr>
        <p:spPr>
          <a:xfrm>
            <a:off x="-29581" y="-57484"/>
            <a:ext cx="4119113" cy="705615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40" name="Rectangle 39">
            <a:extLst>
              <a:ext uri="{FF2B5EF4-FFF2-40B4-BE49-F238E27FC236}">
                <a16:creationId xmlns:a16="http://schemas.microsoft.com/office/drawing/2014/main" id="{390871E8-8946-4872-8E63-D5C50B2C7C66}"/>
              </a:ext>
            </a:extLst>
          </p:cNvPr>
          <p:cNvSpPr/>
          <p:nvPr/>
        </p:nvSpPr>
        <p:spPr>
          <a:xfrm>
            <a:off x="8151643" y="-57484"/>
            <a:ext cx="4119113" cy="4656621"/>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b="1" dirty="0"/>
          </a:p>
        </p:txBody>
      </p:sp>
      <p:sp>
        <p:nvSpPr>
          <p:cNvPr id="41" name="Rectangle 40">
            <a:extLst>
              <a:ext uri="{FF2B5EF4-FFF2-40B4-BE49-F238E27FC236}">
                <a16:creationId xmlns:a16="http://schemas.microsoft.com/office/drawing/2014/main" id="{352E6D97-B014-42FA-8E6C-2C7EAE991B28}"/>
              </a:ext>
            </a:extLst>
          </p:cNvPr>
          <p:cNvSpPr/>
          <p:nvPr/>
        </p:nvSpPr>
        <p:spPr>
          <a:xfrm>
            <a:off x="1" y="-128711"/>
            <a:ext cx="8214816" cy="2336194"/>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42" name="TextBox 41">
            <a:extLst>
              <a:ext uri="{FF2B5EF4-FFF2-40B4-BE49-F238E27FC236}">
                <a16:creationId xmlns:a16="http://schemas.microsoft.com/office/drawing/2014/main" id="{0B6E2785-8A19-47CE-A780-C628D9A034AB}"/>
              </a:ext>
            </a:extLst>
          </p:cNvPr>
          <p:cNvSpPr txBox="1"/>
          <p:nvPr/>
        </p:nvSpPr>
        <p:spPr>
          <a:xfrm>
            <a:off x="5553901" y="276991"/>
            <a:ext cx="5395036" cy="1631216"/>
          </a:xfrm>
          <a:custGeom>
            <a:avLst/>
            <a:gdLst>
              <a:gd name="connsiteX0" fmla="*/ 0 w 5395036"/>
              <a:gd name="connsiteY0" fmla="*/ 0 h 1631216"/>
              <a:gd name="connsiteX1" fmla="*/ 545498 w 5395036"/>
              <a:gd name="connsiteY1" fmla="*/ 0 h 1631216"/>
              <a:gd name="connsiteX2" fmla="*/ 983095 w 5395036"/>
              <a:gd name="connsiteY2" fmla="*/ 0 h 1631216"/>
              <a:gd name="connsiteX3" fmla="*/ 1690445 w 5395036"/>
              <a:gd name="connsiteY3" fmla="*/ 0 h 1631216"/>
              <a:gd name="connsiteX4" fmla="*/ 2235943 w 5395036"/>
              <a:gd name="connsiteY4" fmla="*/ 0 h 1631216"/>
              <a:gd name="connsiteX5" fmla="*/ 2781441 w 5395036"/>
              <a:gd name="connsiteY5" fmla="*/ 0 h 1631216"/>
              <a:gd name="connsiteX6" fmla="*/ 3488790 w 5395036"/>
              <a:gd name="connsiteY6" fmla="*/ 0 h 1631216"/>
              <a:gd name="connsiteX7" fmla="*/ 3980338 w 5395036"/>
              <a:gd name="connsiteY7" fmla="*/ 0 h 1631216"/>
              <a:gd name="connsiteX8" fmla="*/ 4687687 w 5395036"/>
              <a:gd name="connsiteY8" fmla="*/ 0 h 1631216"/>
              <a:gd name="connsiteX9" fmla="*/ 5395036 w 5395036"/>
              <a:gd name="connsiteY9" fmla="*/ 0 h 1631216"/>
              <a:gd name="connsiteX10" fmla="*/ 5395036 w 5395036"/>
              <a:gd name="connsiteY10" fmla="*/ 543739 h 1631216"/>
              <a:gd name="connsiteX11" fmla="*/ 5395036 w 5395036"/>
              <a:gd name="connsiteY11" fmla="*/ 1087477 h 1631216"/>
              <a:gd name="connsiteX12" fmla="*/ 5395036 w 5395036"/>
              <a:gd name="connsiteY12" fmla="*/ 1631216 h 1631216"/>
              <a:gd name="connsiteX13" fmla="*/ 4957439 w 5395036"/>
              <a:gd name="connsiteY13" fmla="*/ 1631216 h 1631216"/>
              <a:gd name="connsiteX14" fmla="*/ 4250089 w 5395036"/>
              <a:gd name="connsiteY14" fmla="*/ 1631216 h 1631216"/>
              <a:gd name="connsiteX15" fmla="*/ 3758542 w 5395036"/>
              <a:gd name="connsiteY15" fmla="*/ 1631216 h 1631216"/>
              <a:gd name="connsiteX16" fmla="*/ 3159093 w 5395036"/>
              <a:gd name="connsiteY16" fmla="*/ 1631216 h 1631216"/>
              <a:gd name="connsiteX17" fmla="*/ 2451744 w 5395036"/>
              <a:gd name="connsiteY17" fmla="*/ 1631216 h 1631216"/>
              <a:gd name="connsiteX18" fmla="*/ 1852296 w 5395036"/>
              <a:gd name="connsiteY18" fmla="*/ 1631216 h 1631216"/>
              <a:gd name="connsiteX19" fmla="*/ 1414698 w 5395036"/>
              <a:gd name="connsiteY19" fmla="*/ 1631216 h 1631216"/>
              <a:gd name="connsiteX20" fmla="*/ 923151 w 5395036"/>
              <a:gd name="connsiteY20" fmla="*/ 1631216 h 1631216"/>
              <a:gd name="connsiteX21" fmla="*/ 0 w 5395036"/>
              <a:gd name="connsiteY21" fmla="*/ 1631216 h 1631216"/>
              <a:gd name="connsiteX22" fmla="*/ 0 w 5395036"/>
              <a:gd name="connsiteY22" fmla="*/ 1087477 h 1631216"/>
              <a:gd name="connsiteX23" fmla="*/ 0 w 5395036"/>
              <a:gd name="connsiteY23" fmla="*/ 543739 h 1631216"/>
              <a:gd name="connsiteX24" fmla="*/ 0 w 5395036"/>
              <a:gd name="connsiteY24"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95036" h="1631216" extrusionOk="0">
                <a:moveTo>
                  <a:pt x="0" y="0"/>
                </a:moveTo>
                <a:cubicBezTo>
                  <a:pt x="187095" y="-63171"/>
                  <a:pt x="279955" y="42885"/>
                  <a:pt x="545498" y="0"/>
                </a:cubicBezTo>
                <a:cubicBezTo>
                  <a:pt x="811041" y="-42885"/>
                  <a:pt x="887721" y="18380"/>
                  <a:pt x="983095" y="0"/>
                </a:cubicBezTo>
                <a:cubicBezTo>
                  <a:pt x="1078469" y="-18380"/>
                  <a:pt x="1410292" y="19949"/>
                  <a:pt x="1690445" y="0"/>
                </a:cubicBezTo>
                <a:cubicBezTo>
                  <a:pt x="1970598" y="-19949"/>
                  <a:pt x="2104886" y="19872"/>
                  <a:pt x="2235943" y="0"/>
                </a:cubicBezTo>
                <a:cubicBezTo>
                  <a:pt x="2367000" y="-19872"/>
                  <a:pt x="2544066" y="13150"/>
                  <a:pt x="2781441" y="0"/>
                </a:cubicBezTo>
                <a:cubicBezTo>
                  <a:pt x="3018816" y="-13150"/>
                  <a:pt x="3141872" y="64032"/>
                  <a:pt x="3488790" y="0"/>
                </a:cubicBezTo>
                <a:cubicBezTo>
                  <a:pt x="3835708" y="-64032"/>
                  <a:pt x="3742309" y="15991"/>
                  <a:pt x="3980338" y="0"/>
                </a:cubicBezTo>
                <a:cubicBezTo>
                  <a:pt x="4218367" y="-15991"/>
                  <a:pt x="4490252" y="15086"/>
                  <a:pt x="4687687" y="0"/>
                </a:cubicBezTo>
                <a:cubicBezTo>
                  <a:pt x="4885122" y="-15086"/>
                  <a:pt x="5123772" y="48859"/>
                  <a:pt x="5395036" y="0"/>
                </a:cubicBezTo>
                <a:cubicBezTo>
                  <a:pt x="5449246" y="233640"/>
                  <a:pt x="5345775" y="365168"/>
                  <a:pt x="5395036" y="543739"/>
                </a:cubicBezTo>
                <a:cubicBezTo>
                  <a:pt x="5444297" y="722310"/>
                  <a:pt x="5389780" y="893110"/>
                  <a:pt x="5395036" y="1087477"/>
                </a:cubicBezTo>
                <a:cubicBezTo>
                  <a:pt x="5400292" y="1281844"/>
                  <a:pt x="5362931" y="1497410"/>
                  <a:pt x="5395036" y="1631216"/>
                </a:cubicBezTo>
                <a:cubicBezTo>
                  <a:pt x="5291296" y="1676327"/>
                  <a:pt x="5148894" y="1611035"/>
                  <a:pt x="4957439" y="1631216"/>
                </a:cubicBezTo>
                <a:cubicBezTo>
                  <a:pt x="4765984" y="1651397"/>
                  <a:pt x="4439283" y="1591155"/>
                  <a:pt x="4250089" y="1631216"/>
                </a:cubicBezTo>
                <a:cubicBezTo>
                  <a:pt x="4060895" y="1671277"/>
                  <a:pt x="3921854" y="1612313"/>
                  <a:pt x="3758542" y="1631216"/>
                </a:cubicBezTo>
                <a:cubicBezTo>
                  <a:pt x="3595230" y="1650119"/>
                  <a:pt x="3433749" y="1580213"/>
                  <a:pt x="3159093" y="1631216"/>
                </a:cubicBezTo>
                <a:cubicBezTo>
                  <a:pt x="2884437" y="1682219"/>
                  <a:pt x="2780073" y="1625344"/>
                  <a:pt x="2451744" y="1631216"/>
                </a:cubicBezTo>
                <a:cubicBezTo>
                  <a:pt x="2123415" y="1637088"/>
                  <a:pt x="2004373" y="1582388"/>
                  <a:pt x="1852296" y="1631216"/>
                </a:cubicBezTo>
                <a:cubicBezTo>
                  <a:pt x="1700219" y="1680044"/>
                  <a:pt x="1586003" y="1610271"/>
                  <a:pt x="1414698" y="1631216"/>
                </a:cubicBezTo>
                <a:cubicBezTo>
                  <a:pt x="1243393" y="1652161"/>
                  <a:pt x="1104909" y="1584008"/>
                  <a:pt x="923151" y="1631216"/>
                </a:cubicBezTo>
                <a:cubicBezTo>
                  <a:pt x="741393" y="1678424"/>
                  <a:pt x="311188" y="1601045"/>
                  <a:pt x="0" y="1631216"/>
                </a:cubicBezTo>
                <a:cubicBezTo>
                  <a:pt x="-11846" y="1492775"/>
                  <a:pt x="27682" y="1344212"/>
                  <a:pt x="0" y="1087477"/>
                </a:cubicBezTo>
                <a:cubicBezTo>
                  <a:pt x="-27682" y="830742"/>
                  <a:pt x="29898" y="694681"/>
                  <a:pt x="0" y="543739"/>
                </a:cubicBezTo>
                <a:cubicBezTo>
                  <a:pt x="-29898" y="392797"/>
                  <a:pt x="18307" y="217333"/>
                  <a:pt x="0" y="0"/>
                </a:cubicBezTo>
                <a:close/>
              </a:path>
            </a:pathLst>
          </a:custGeom>
          <a:no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Plenjenje</a:t>
            </a:r>
          </a:p>
          <a:p>
            <a:pPr algn="ctr"/>
            <a:r>
              <a:rPr lang="sl-SI" sz="2800" b="1" dirty="0">
                <a:cs typeface="Arial" panose="020B0604020202020204" pitchFamily="34" charset="0"/>
              </a:rPr>
              <a:t>(vsaka vrsta je ali plenilec ali plen - ali oboje hkrati)</a:t>
            </a:r>
            <a:r>
              <a:rPr lang="sl-SI" sz="3600" b="1" dirty="0">
                <a:cs typeface="Arial" panose="020B0604020202020204" pitchFamily="34" charset="0"/>
              </a:rPr>
              <a:t>!</a:t>
            </a:r>
            <a:endParaRPr lang="sl-SI" sz="2800" b="1" dirty="0">
              <a:cs typeface="Arial" panose="020B0604020202020204" pitchFamily="34" charset="0"/>
            </a:endParaRPr>
          </a:p>
        </p:txBody>
      </p:sp>
      <p:sp>
        <p:nvSpPr>
          <p:cNvPr id="43" name="Rectangle 42">
            <a:extLst>
              <a:ext uri="{FF2B5EF4-FFF2-40B4-BE49-F238E27FC236}">
                <a16:creationId xmlns:a16="http://schemas.microsoft.com/office/drawing/2014/main" id="{FBEC8763-6EAF-4BE6-AF57-DD596D2902C4}"/>
              </a:ext>
            </a:extLst>
          </p:cNvPr>
          <p:cNvSpPr/>
          <p:nvPr/>
        </p:nvSpPr>
        <p:spPr>
          <a:xfrm>
            <a:off x="-34134" y="2257788"/>
            <a:ext cx="4119113" cy="492344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44" name="Rectangle 43">
            <a:extLst>
              <a:ext uri="{FF2B5EF4-FFF2-40B4-BE49-F238E27FC236}">
                <a16:creationId xmlns:a16="http://schemas.microsoft.com/office/drawing/2014/main" id="{9E9366D7-6A91-4305-91E1-DCD410636D64}"/>
              </a:ext>
            </a:extLst>
          </p:cNvPr>
          <p:cNvSpPr/>
          <p:nvPr/>
        </p:nvSpPr>
        <p:spPr>
          <a:xfrm>
            <a:off x="8179673" y="-138895"/>
            <a:ext cx="4119113" cy="698567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45" name="Rectangle 44">
            <a:extLst>
              <a:ext uri="{FF2B5EF4-FFF2-40B4-BE49-F238E27FC236}">
                <a16:creationId xmlns:a16="http://schemas.microsoft.com/office/drawing/2014/main" id="{50F1374E-5A76-4413-BC24-F64D1C1B17DC}"/>
              </a:ext>
            </a:extLst>
          </p:cNvPr>
          <p:cNvSpPr/>
          <p:nvPr/>
        </p:nvSpPr>
        <p:spPr>
          <a:xfrm>
            <a:off x="4032267" y="2308605"/>
            <a:ext cx="4119113" cy="469224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46" name="TextBox 45">
            <a:extLst>
              <a:ext uri="{FF2B5EF4-FFF2-40B4-BE49-F238E27FC236}">
                <a16:creationId xmlns:a16="http://schemas.microsoft.com/office/drawing/2014/main" id="{E3D679B6-044C-439E-B63B-7914FB7EE678}"/>
              </a:ext>
            </a:extLst>
          </p:cNvPr>
          <p:cNvSpPr txBox="1"/>
          <p:nvPr/>
        </p:nvSpPr>
        <p:spPr>
          <a:xfrm>
            <a:off x="2781325" y="2421882"/>
            <a:ext cx="6977899" cy="2062103"/>
          </a:xfrm>
          <a:custGeom>
            <a:avLst/>
            <a:gdLst>
              <a:gd name="connsiteX0" fmla="*/ 0 w 6977899"/>
              <a:gd name="connsiteY0" fmla="*/ 0 h 2062103"/>
              <a:gd name="connsiteX1" fmla="*/ 511713 w 6977899"/>
              <a:gd name="connsiteY1" fmla="*/ 0 h 2062103"/>
              <a:gd name="connsiteX2" fmla="*/ 883867 w 6977899"/>
              <a:gd name="connsiteY2" fmla="*/ 0 h 2062103"/>
              <a:gd name="connsiteX3" fmla="*/ 1604917 w 6977899"/>
              <a:gd name="connsiteY3" fmla="*/ 0 h 2062103"/>
              <a:gd name="connsiteX4" fmla="*/ 2116629 w 6977899"/>
              <a:gd name="connsiteY4" fmla="*/ 0 h 2062103"/>
              <a:gd name="connsiteX5" fmla="*/ 2628342 w 6977899"/>
              <a:gd name="connsiteY5" fmla="*/ 0 h 2062103"/>
              <a:gd name="connsiteX6" fmla="*/ 3349392 w 6977899"/>
              <a:gd name="connsiteY6" fmla="*/ 0 h 2062103"/>
              <a:gd name="connsiteX7" fmla="*/ 3791325 w 6977899"/>
              <a:gd name="connsiteY7" fmla="*/ 0 h 2062103"/>
              <a:gd name="connsiteX8" fmla="*/ 4512375 w 6977899"/>
              <a:gd name="connsiteY8" fmla="*/ 0 h 2062103"/>
              <a:gd name="connsiteX9" fmla="*/ 5233424 w 6977899"/>
              <a:gd name="connsiteY9" fmla="*/ 0 h 2062103"/>
              <a:gd name="connsiteX10" fmla="*/ 5814916 w 6977899"/>
              <a:gd name="connsiteY10" fmla="*/ 0 h 2062103"/>
              <a:gd name="connsiteX11" fmla="*/ 6977899 w 6977899"/>
              <a:gd name="connsiteY11" fmla="*/ 0 h 2062103"/>
              <a:gd name="connsiteX12" fmla="*/ 6977899 w 6977899"/>
              <a:gd name="connsiteY12" fmla="*/ 494905 h 2062103"/>
              <a:gd name="connsiteX13" fmla="*/ 6977899 w 6977899"/>
              <a:gd name="connsiteY13" fmla="*/ 948567 h 2062103"/>
              <a:gd name="connsiteX14" fmla="*/ 6977899 w 6977899"/>
              <a:gd name="connsiteY14" fmla="*/ 1464093 h 2062103"/>
              <a:gd name="connsiteX15" fmla="*/ 6977899 w 6977899"/>
              <a:gd name="connsiteY15" fmla="*/ 2062103 h 2062103"/>
              <a:gd name="connsiteX16" fmla="*/ 6396407 w 6977899"/>
              <a:gd name="connsiteY16" fmla="*/ 2062103 h 2062103"/>
              <a:gd name="connsiteX17" fmla="*/ 5675358 w 6977899"/>
              <a:gd name="connsiteY17" fmla="*/ 2062103 h 2062103"/>
              <a:gd name="connsiteX18" fmla="*/ 5093866 w 6977899"/>
              <a:gd name="connsiteY18" fmla="*/ 2062103 h 2062103"/>
              <a:gd name="connsiteX19" fmla="*/ 4721712 w 6977899"/>
              <a:gd name="connsiteY19" fmla="*/ 2062103 h 2062103"/>
              <a:gd name="connsiteX20" fmla="*/ 4279778 w 6977899"/>
              <a:gd name="connsiteY20" fmla="*/ 2062103 h 2062103"/>
              <a:gd name="connsiteX21" fmla="*/ 3558728 w 6977899"/>
              <a:gd name="connsiteY21" fmla="*/ 2062103 h 2062103"/>
              <a:gd name="connsiteX22" fmla="*/ 2977237 w 6977899"/>
              <a:gd name="connsiteY22" fmla="*/ 2062103 h 2062103"/>
              <a:gd name="connsiteX23" fmla="*/ 2535303 w 6977899"/>
              <a:gd name="connsiteY23" fmla="*/ 2062103 h 2062103"/>
              <a:gd name="connsiteX24" fmla="*/ 1953812 w 6977899"/>
              <a:gd name="connsiteY24" fmla="*/ 2062103 h 2062103"/>
              <a:gd name="connsiteX25" fmla="*/ 1581657 w 6977899"/>
              <a:gd name="connsiteY25" fmla="*/ 2062103 h 2062103"/>
              <a:gd name="connsiteX26" fmla="*/ 1209502 w 6977899"/>
              <a:gd name="connsiteY26" fmla="*/ 2062103 h 2062103"/>
              <a:gd name="connsiteX27" fmla="*/ 628011 w 6977899"/>
              <a:gd name="connsiteY27" fmla="*/ 2062103 h 2062103"/>
              <a:gd name="connsiteX28" fmla="*/ 0 w 6977899"/>
              <a:gd name="connsiteY28" fmla="*/ 2062103 h 2062103"/>
              <a:gd name="connsiteX29" fmla="*/ 0 w 6977899"/>
              <a:gd name="connsiteY29" fmla="*/ 1525956 h 2062103"/>
              <a:gd name="connsiteX30" fmla="*/ 0 w 6977899"/>
              <a:gd name="connsiteY30" fmla="*/ 1031052 h 2062103"/>
              <a:gd name="connsiteX31" fmla="*/ 0 w 6977899"/>
              <a:gd name="connsiteY31" fmla="*/ 577389 h 2062103"/>
              <a:gd name="connsiteX32" fmla="*/ 0 w 6977899"/>
              <a:gd name="connsiteY32"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77899" h="2062103" extrusionOk="0">
                <a:moveTo>
                  <a:pt x="0" y="0"/>
                </a:moveTo>
                <a:cubicBezTo>
                  <a:pt x="235395" y="-22320"/>
                  <a:pt x="401308" y="30036"/>
                  <a:pt x="511713" y="0"/>
                </a:cubicBezTo>
                <a:cubicBezTo>
                  <a:pt x="622118" y="-30036"/>
                  <a:pt x="747756" y="3780"/>
                  <a:pt x="883867" y="0"/>
                </a:cubicBezTo>
                <a:cubicBezTo>
                  <a:pt x="1019978" y="-3780"/>
                  <a:pt x="1307776" y="26285"/>
                  <a:pt x="1604917" y="0"/>
                </a:cubicBezTo>
                <a:cubicBezTo>
                  <a:pt x="1902058" y="-26285"/>
                  <a:pt x="1875235" y="5266"/>
                  <a:pt x="2116629" y="0"/>
                </a:cubicBezTo>
                <a:cubicBezTo>
                  <a:pt x="2358023" y="-5266"/>
                  <a:pt x="2415376" y="14429"/>
                  <a:pt x="2628342" y="0"/>
                </a:cubicBezTo>
                <a:cubicBezTo>
                  <a:pt x="2841308" y="-14429"/>
                  <a:pt x="3112575" y="34507"/>
                  <a:pt x="3349392" y="0"/>
                </a:cubicBezTo>
                <a:cubicBezTo>
                  <a:pt x="3586209" y="-34507"/>
                  <a:pt x="3698052" y="15964"/>
                  <a:pt x="3791325" y="0"/>
                </a:cubicBezTo>
                <a:cubicBezTo>
                  <a:pt x="3884598" y="-15964"/>
                  <a:pt x="4355187" y="72051"/>
                  <a:pt x="4512375" y="0"/>
                </a:cubicBezTo>
                <a:cubicBezTo>
                  <a:pt x="4669563" y="-72051"/>
                  <a:pt x="5002673" y="24465"/>
                  <a:pt x="5233424" y="0"/>
                </a:cubicBezTo>
                <a:cubicBezTo>
                  <a:pt x="5464175" y="-24465"/>
                  <a:pt x="5540537" y="16359"/>
                  <a:pt x="5814916" y="0"/>
                </a:cubicBezTo>
                <a:cubicBezTo>
                  <a:pt x="6089295" y="-16359"/>
                  <a:pt x="6541491" y="97486"/>
                  <a:pt x="6977899" y="0"/>
                </a:cubicBezTo>
                <a:cubicBezTo>
                  <a:pt x="7013536" y="172577"/>
                  <a:pt x="6931077" y="287672"/>
                  <a:pt x="6977899" y="494905"/>
                </a:cubicBezTo>
                <a:cubicBezTo>
                  <a:pt x="7024721" y="702139"/>
                  <a:pt x="6947189" y="786969"/>
                  <a:pt x="6977899" y="948567"/>
                </a:cubicBezTo>
                <a:cubicBezTo>
                  <a:pt x="7008609" y="1110165"/>
                  <a:pt x="6946329" y="1252068"/>
                  <a:pt x="6977899" y="1464093"/>
                </a:cubicBezTo>
                <a:cubicBezTo>
                  <a:pt x="7009469" y="1676118"/>
                  <a:pt x="6909377" y="1892895"/>
                  <a:pt x="6977899" y="2062103"/>
                </a:cubicBezTo>
                <a:cubicBezTo>
                  <a:pt x="6699772" y="2131387"/>
                  <a:pt x="6626360" y="2003534"/>
                  <a:pt x="6396407" y="2062103"/>
                </a:cubicBezTo>
                <a:cubicBezTo>
                  <a:pt x="6166454" y="2120672"/>
                  <a:pt x="5891573" y="1995104"/>
                  <a:pt x="5675358" y="2062103"/>
                </a:cubicBezTo>
                <a:cubicBezTo>
                  <a:pt x="5459143" y="2129102"/>
                  <a:pt x="5235754" y="2039614"/>
                  <a:pt x="5093866" y="2062103"/>
                </a:cubicBezTo>
                <a:cubicBezTo>
                  <a:pt x="4951978" y="2084592"/>
                  <a:pt x="4865519" y="2061490"/>
                  <a:pt x="4721712" y="2062103"/>
                </a:cubicBezTo>
                <a:cubicBezTo>
                  <a:pt x="4577905" y="2062716"/>
                  <a:pt x="4408334" y="2012696"/>
                  <a:pt x="4279778" y="2062103"/>
                </a:cubicBezTo>
                <a:cubicBezTo>
                  <a:pt x="4151222" y="2111510"/>
                  <a:pt x="3913571" y="2039781"/>
                  <a:pt x="3558728" y="2062103"/>
                </a:cubicBezTo>
                <a:cubicBezTo>
                  <a:pt x="3203885" y="2084425"/>
                  <a:pt x="3194315" y="2040400"/>
                  <a:pt x="2977237" y="2062103"/>
                </a:cubicBezTo>
                <a:cubicBezTo>
                  <a:pt x="2760159" y="2083806"/>
                  <a:pt x="2654189" y="2031553"/>
                  <a:pt x="2535303" y="2062103"/>
                </a:cubicBezTo>
                <a:cubicBezTo>
                  <a:pt x="2416417" y="2092653"/>
                  <a:pt x="2175851" y="2054708"/>
                  <a:pt x="1953812" y="2062103"/>
                </a:cubicBezTo>
                <a:cubicBezTo>
                  <a:pt x="1731773" y="2069498"/>
                  <a:pt x="1748103" y="2047494"/>
                  <a:pt x="1581657" y="2062103"/>
                </a:cubicBezTo>
                <a:cubicBezTo>
                  <a:pt x="1415212" y="2076712"/>
                  <a:pt x="1312468" y="2038543"/>
                  <a:pt x="1209502" y="2062103"/>
                </a:cubicBezTo>
                <a:cubicBezTo>
                  <a:pt x="1106536" y="2085663"/>
                  <a:pt x="875704" y="2019762"/>
                  <a:pt x="628011" y="2062103"/>
                </a:cubicBezTo>
                <a:cubicBezTo>
                  <a:pt x="380318" y="2104444"/>
                  <a:pt x="305840" y="2009877"/>
                  <a:pt x="0" y="2062103"/>
                </a:cubicBezTo>
                <a:cubicBezTo>
                  <a:pt x="-35056" y="1864241"/>
                  <a:pt x="18903" y="1704629"/>
                  <a:pt x="0" y="1525956"/>
                </a:cubicBezTo>
                <a:cubicBezTo>
                  <a:pt x="-18903" y="1347283"/>
                  <a:pt x="48337" y="1241804"/>
                  <a:pt x="0" y="1031052"/>
                </a:cubicBezTo>
                <a:cubicBezTo>
                  <a:pt x="-48337" y="820300"/>
                  <a:pt x="8349" y="707632"/>
                  <a:pt x="0" y="577389"/>
                </a:cubicBezTo>
                <a:cubicBezTo>
                  <a:pt x="-8349" y="447146"/>
                  <a:pt x="32089" y="226041"/>
                  <a:pt x="0" y="0"/>
                </a:cubicBezTo>
                <a:close/>
              </a:path>
            </a:pathLst>
          </a:custGeom>
          <a:no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Tekmovanje</a:t>
            </a:r>
          </a:p>
          <a:p>
            <a:pPr algn="ctr"/>
            <a:r>
              <a:rPr lang="sl-SI" sz="2800" b="1" dirty="0">
                <a:cs typeface="Arial" panose="020B0604020202020204" pitchFamily="34" charset="0"/>
              </a:rPr>
              <a:t>(najpogostejša oblika medvrstne povezave v ekosistemih – med sabo tekmujejo tudi osebki iste vrste)</a:t>
            </a:r>
            <a:r>
              <a:rPr lang="sl-SI" sz="3600" b="1" dirty="0">
                <a:cs typeface="Arial" panose="020B0604020202020204" pitchFamily="34" charset="0"/>
              </a:rPr>
              <a:t>!</a:t>
            </a:r>
          </a:p>
        </p:txBody>
      </p:sp>
      <p:sp>
        <p:nvSpPr>
          <p:cNvPr id="47" name="Rectangle 46">
            <a:extLst>
              <a:ext uri="{FF2B5EF4-FFF2-40B4-BE49-F238E27FC236}">
                <a16:creationId xmlns:a16="http://schemas.microsoft.com/office/drawing/2014/main" id="{9675BC7C-D149-4020-BFE2-F97EC9D17847}"/>
              </a:ext>
            </a:extLst>
          </p:cNvPr>
          <p:cNvSpPr/>
          <p:nvPr/>
        </p:nvSpPr>
        <p:spPr>
          <a:xfrm>
            <a:off x="8166998" y="2312160"/>
            <a:ext cx="4119113" cy="465771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48" name="TextBox 47">
            <a:extLst>
              <a:ext uri="{FF2B5EF4-FFF2-40B4-BE49-F238E27FC236}">
                <a16:creationId xmlns:a16="http://schemas.microsoft.com/office/drawing/2014/main" id="{B16D0CCB-791A-4ECE-A5AD-DA6E6C7DCB40}"/>
              </a:ext>
            </a:extLst>
          </p:cNvPr>
          <p:cNvSpPr txBox="1"/>
          <p:nvPr/>
        </p:nvSpPr>
        <p:spPr>
          <a:xfrm>
            <a:off x="8447116" y="2466207"/>
            <a:ext cx="3471615" cy="1631216"/>
          </a:xfrm>
          <a:custGeom>
            <a:avLst/>
            <a:gdLst>
              <a:gd name="connsiteX0" fmla="*/ 0 w 3471615"/>
              <a:gd name="connsiteY0" fmla="*/ 0 h 1631216"/>
              <a:gd name="connsiteX1" fmla="*/ 543886 w 3471615"/>
              <a:gd name="connsiteY1" fmla="*/ 0 h 1631216"/>
              <a:gd name="connsiteX2" fmla="*/ 1018340 w 3471615"/>
              <a:gd name="connsiteY2" fmla="*/ 0 h 1631216"/>
              <a:gd name="connsiteX3" fmla="*/ 1666375 w 3471615"/>
              <a:gd name="connsiteY3" fmla="*/ 0 h 1631216"/>
              <a:gd name="connsiteX4" fmla="*/ 2210262 w 3471615"/>
              <a:gd name="connsiteY4" fmla="*/ 0 h 1631216"/>
              <a:gd name="connsiteX5" fmla="*/ 2754148 w 3471615"/>
              <a:gd name="connsiteY5" fmla="*/ 0 h 1631216"/>
              <a:gd name="connsiteX6" fmla="*/ 3471615 w 3471615"/>
              <a:gd name="connsiteY6" fmla="*/ 0 h 1631216"/>
              <a:gd name="connsiteX7" fmla="*/ 3471615 w 3471615"/>
              <a:gd name="connsiteY7" fmla="*/ 511114 h 1631216"/>
              <a:gd name="connsiteX8" fmla="*/ 3471615 w 3471615"/>
              <a:gd name="connsiteY8" fmla="*/ 1054853 h 1631216"/>
              <a:gd name="connsiteX9" fmla="*/ 3471615 w 3471615"/>
              <a:gd name="connsiteY9" fmla="*/ 1631216 h 1631216"/>
              <a:gd name="connsiteX10" fmla="*/ 2962445 w 3471615"/>
              <a:gd name="connsiteY10" fmla="*/ 1631216 h 1631216"/>
              <a:gd name="connsiteX11" fmla="*/ 2383842 w 3471615"/>
              <a:gd name="connsiteY11" fmla="*/ 1631216 h 1631216"/>
              <a:gd name="connsiteX12" fmla="*/ 1839956 w 3471615"/>
              <a:gd name="connsiteY12" fmla="*/ 1631216 h 1631216"/>
              <a:gd name="connsiteX13" fmla="*/ 1191921 w 3471615"/>
              <a:gd name="connsiteY13" fmla="*/ 1631216 h 1631216"/>
              <a:gd name="connsiteX14" fmla="*/ 543886 w 3471615"/>
              <a:gd name="connsiteY14" fmla="*/ 1631216 h 1631216"/>
              <a:gd name="connsiteX15" fmla="*/ 0 w 3471615"/>
              <a:gd name="connsiteY15" fmla="*/ 1631216 h 1631216"/>
              <a:gd name="connsiteX16" fmla="*/ 0 w 3471615"/>
              <a:gd name="connsiteY16" fmla="*/ 1087477 h 1631216"/>
              <a:gd name="connsiteX17" fmla="*/ 0 w 3471615"/>
              <a:gd name="connsiteY17" fmla="*/ 560051 h 1631216"/>
              <a:gd name="connsiteX18" fmla="*/ 0 w 3471615"/>
              <a:gd name="connsiteY18"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1615" h="1631216" extrusionOk="0">
                <a:moveTo>
                  <a:pt x="0" y="0"/>
                </a:moveTo>
                <a:cubicBezTo>
                  <a:pt x="120903" y="-358"/>
                  <a:pt x="329633" y="26405"/>
                  <a:pt x="543886" y="0"/>
                </a:cubicBezTo>
                <a:cubicBezTo>
                  <a:pt x="758139" y="-26405"/>
                  <a:pt x="908040" y="15321"/>
                  <a:pt x="1018340" y="0"/>
                </a:cubicBezTo>
                <a:cubicBezTo>
                  <a:pt x="1128640" y="-15321"/>
                  <a:pt x="1456018" y="8742"/>
                  <a:pt x="1666375" y="0"/>
                </a:cubicBezTo>
                <a:cubicBezTo>
                  <a:pt x="1876732" y="-8742"/>
                  <a:pt x="2077174" y="51383"/>
                  <a:pt x="2210262" y="0"/>
                </a:cubicBezTo>
                <a:cubicBezTo>
                  <a:pt x="2343350" y="-51383"/>
                  <a:pt x="2598724" y="12803"/>
                  <a:pt x="2754148" y="0"/>
                </a:cubicBezTo>
                <a:cubicBezTo>
                  <a:pt x="2909572" y="-12803"/>
                  <a:pt x="3114369" y="31543"/>
                  <a:pt x="3471615" y="0"/>
                </a:cubicBezTo>
                <a:cubicBezTo>
                  <a:pt x="3515512" y="178571"/>
                  <a:pt x="3448066" y="382278"/>
                  <a:pt x="3471615" y="511114"/>
                </a:cubicBezTo>
                <a:cubicBezTo>
                  <a:pt x="3495164" y="639950"/>
                  <a:pt x="3469956" y="853738"/>
                  <a:pt x="3471615" y="1054853"/>
                </a:cubicBezTo>
                <a:cubicBezTo>
                  <a:pt x="3473274" y="1255968"/>
                  <a:pt x="3429057" y="1378951"/>
                  <a:pt x="3471615" y="1631216"/>
                </a:cubicBezTo>
                <a:cubicBezTo>
                  <a:pt x="3341178" y="1679827"/>
                  <a:pt x="3073361" y="1605750"/>
                  <a:pt x="2962445" y="1631216"/>
                </a:cubicBezTo>
                <a:cubicBezTo>
                  <a:pt x="2851529" y="1656682"/>
                  <a:pt x="2612619" y="1627841"/>
                  <a:pt x="2383842" y="1631216"/>
                </a:cubicBezTo>
                <a:cubicBezTo>
                  <a:pt x="2155065" y="1634591"/>
                  <a:pt x="2047893" y="1620646"/>
                  <a:pt x="1839956" y="1631216"/>
                </a:cubicBezTo>
                <a:cubicBezTo>
                  <a:pt x="1632019" y="1641786"/>
                  <a:pt x="1418693" y="1592938"/>
                  <a:pt x="1191921" y="1631216"/>
                </a:cubicBezTo>
                <a:cubicBezTo>
                  <a:pt x="965149" y="1669494"/>
                  <a:pt x="771056" y="1579206"/>
                  <a:pt x="543886" y="1631216"/>
                </a:cubicBezTo>
                <a:cubicBezTo>
                  <a:pt x="316716" y="1683226"/>
                  <a:pt x="115069" y="1629121"/>
                  <a:pt x="0" y="1631216"/>
                </a:cubicBezTo>
                <a:cubicBezTo>
                  <a:pt x="-30398" y="1365071"/>
                  <a:pt x="28306" y="1261681"/>
                  <a:pt x="0" y="1087477"/>
                </a:cubicBezTo>
                <a:cubicBezTo>
                  <a:pt x="-28306" y="913273"/>
                  <a:pt x="47387" y="798017"/>
                  <a:pt x="0" y="560051"/>
                </a:cubicBezTo>
                <a:cubicBezTo>
                  <a:pt x="-47387" y="322085"/>
                  <a:pt x="173" y="262539"/>
                  <a:pt x="0" y="0"/>
                </a:cubicBezTo>
                <a:close/>
              </a:path>
            </a:pathLst>
          </a:custGeom>
          <a:no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Sodelovanje!</a:t>
            </a:r>
          </a:p>
          <a:p>
            <a:pPr algn="ctr"/>
            <a:r>
              <a:rPr lang="sl-SI" sz="2800" b="1" dirty="0">
                <a:cs typeface="Arial" panose="020B0604020202020204" pitchFamily="34" charset="0"/>
              </a:rPr>
              <a:t>(vsaka vrsta sodeluje z več drugimi)</a:t>
            </a:r>
            <a:r>
              <a:rPr lang="sl-SI" sz="3600" b="1" dirty="0">
                <a:cs typeface="Arial" panose="020B0604020202020204" pitchFamily="34" charset="0"/>
              </a:rPr>
              <a:t>!</a:t>
            </a:r>
            <a:endParaRPr lang="sl-SI" sz="2800" b="1" dirty="0">
              <a:cs typeface="Arial" panose="020B0604020202020204" pitchFamily="34" charset="0"/>
            </a:endParaRPr>
          </a:p>
        </p:txBody>
      </p:sp>
      <p:sp>
        <p:nvSpPr>
          <p:cNvPr id="49" name="Rectangle 48">
            <a:extLst>
              <a:ext uri="{FF2B5EF4-FFF2-40B4-BE49-F238E27FC236}">
                <a16:creationId xmlns:a16="http://schemas.microsoft.com/office/drawing/2014/main" id="{023CEB87-7BB1-4ACF-A5A6-25ADA0CFF010}"/>
              </a:ext>
            </a:extLst>
          </p:cNvPr>
          <p:cNvSpPr/>
          <p:nvPr/>
        </p:nvSpPr>
        <p:spPr>
          <a:xfrm>
            <a:off x="4031395" y="-118142"/>
            <a:ext cx="4119113" cy="723417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51" name="TextBox 50">
            <a:extLst>
              <a:ext uri="{FF2B5EF4-FFF2-40B4-BE49-F238E27FC236}">
                <a16:creationId xmlns:a16="http://schemas.microsoft.com/office/drawing/2014/main" id="{5FF785F9-699B-409F-B43B-AFE6DE10A84D}"/>
              </a:ext>
            </a:extLst>
          </p:cNvPr>
          <p:cNvSpPr txBox="1"/>
          <p:nvPr/>
        </p:nvSpPr>
        <p:spPr>
          <a:xfrm>
            <a:off x="544105" y="2727652"/>
            <a:ext cx="6977899" cy="1200329"/>
          </a:xfrm>
          <a:custGeom>
            <a:avLst/>
            <a:gdLst>
              <a:gd name="connsiteX0" fmla="*/ 0 w 6977899"/>
              <a:gd name="connsiteY0" fmla="*/ 0 h 1200329"/>
              <a:gd name="connsiteX1" fmla="*/ 511713 w 6977899"/>
              <a:gd name="connsiteY1" fmla="*/ 0 h 1200329"/>
              <a:gd name="connsiteX2" fmla="*/ 883867 w 6977899"/>
              <a:gd name="connsiteY2" fmla="*/ 0 h 1200329"/>
              <a:gd name="connsiteX3" fmla="*/ 1604917 w 6977899"/>
              <a:gd name="connsiteY3" fmla="*/ 0 h 1200329"/>
              <a:gd name="connsiteX4" fmla="*/ 2116629 w 6977899"/>
              <a:gd name="connsiteY4" fmla="*/ 0 h 1200329"/>
              <a:gd name="connsiteX5" fmla="*/ 2628342 w 6977899"/>
              <a:gd name="connsiteY5" fmla="*/ 0 h 1200329"/>
              <a:gd name="connsiteX6" fmla="*/ 3349392 w 6977899"/>
              <a:gd name="connsiteY6" fmla="*/ 0 h 1200329"/>
              <a:gd name="connsiteX7" fmla="*/ 3791325 w 6977899"/>
              <a:gd name="connsiteY7" fmla="*/ 0 h 1200329"/>
              <a:gd name="connsiteX8" fmla="*/ 4512375 w 6977899"/>
              <a:gd name="connsiteY8" fmla="*/ 0 h 1200329"/>
              <a:gd name="connsiteX9" fmla="*/ 5233424 w 6977899"/>
              <a:gd name="connsiteY9" fmla="*/ 0 h 1200329"/>
              <a:gd name="connsiteX10" fmla="*/ 5814916 w 6977899"/>
              <a:gd name="connsiteY10" fmla="*/ 0 h 1200329"/>
              <a:gd name="connsiteX11" fmla="*/ 6977899 w 6977899"/>
              <a:gd name="connsiteY11" fmla="*/ 0 h 1200329"/>
              <a:gd name="connsiteX12" fmla="*/ 6977899 w 6977899"/>
              <a:gd name="connsiteY12" fmla="*/ 388106 h 1200329"/>
              <a:gd name="connsiteX13" fmla="*/ 6977899 w 6977899"/>
              <a:gd name="connsiteY13" fmla="*/ 752206 h 1200329"/>
              <a:gd name="connsiteX14" fmla="*/ 6977899 w 6977899"/>
              <a:gd name="connsiteY14" fmla="*/ 1200329 h 1200329"/>
              <a:gd name="connsiteX15" fmla="*/ 6396407 w 6977899"/>
              <a:gd name="connsiteY15" fmla="*/ 1200329 h 1200329"/>
              <a:gd name="connsiteX16" fmla="*/ 5814916 w 6977899"/>
              <a:gd name="connsiteY16" fmla="*/ 1200329 h 1200329"/>
              <a:gd name="connsiteX17" fmla="*/ 5093866 w 6977899"/>
              <a:gd name="connsiteY17" fmla="*/ 1200329 h 1200329"/>
              <a:gd name="connsiteX18" fmla="*/ 4512375 w 6977899"/>
              <a:gd name="connsiteY18" fmla="*/ 1200329 h 1200329"/>
              <a:gd name="connsiteX19" fmla="*/ 4140220 w 6977899"/>
              <a:gd name="connsiteY19" fmla="*/ 1200329 h 1200329"/>
              <a:gd name="connsiteX20" fmla="*/ 3698286 w 6977899"/>
              <a:gd name="connsiteY20" fmla="*/ 1200329 h 1200329"/>
              <a:gd name="connsiteX21" fmla="*/ 2977237 w 6977899"/>
              <a:gd name="connsiteY21" fmla="*/ 1200329 h 1200329"/>
              <a:gd name="connsiteX22" fmla="*/ 2395745 w 6977899"/>
              <a:gd name="connsiteY22" fmla="*/ 1200329 h 1200329"/>
              <a:gd name="connsiteX23" fmla="*/ 1953812 w 6977899"/>
              <a:gd name="connsiteY23" fmla="*/ 1200329 h 1200329"/>
              <a:gd name="connsiteX24" fmla="*/ 1372320 w 6977899"/>
              <a:gd name="connsiteY24" fmla="*/ 1200329 h 1200329"/>
              <a:gd name="connsiteX25" fmla="*/ 1000166 w 6977899"/>
              <a:gd name="connsiteY25" fmla="*/ 1200329 h 1200329"/>
              <a:gd name="connsiteX26" fmla="*/ 628011 w 6977899"/>
              <a:gd name="connsiteY26" fmla="*/ 1200329 h 1200329"/>
              <a:gd name="connsiteX27" fmla="*/ 0 w 6977899"/>
              <a:gd name="connsiteY27" fmla="*/ 1200329 h 1200329"/>
              <a:gd name="connsiteX28" fmla="*/ 0 w 6977899"/>
              <a:gd name="connsiteY28" fmla="*/ 824226 h 1200329"/>
              <a:gd name="connsiteX29" fmla="*/ 0 w 6977899"/>
              <a:gd name="connsiteY29" fmla="*/ 400110 h 1200329"/>
              <a:gd name="connsiteX30" fmla="*/ 0 w 6977899"/>
              <a:gd name="connsiteY30"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77899" h="1200329" extrusionOk="0">
                <a:moveTo>
                  <a:pt x="0" y="0"/>
                </a:moveTo>
                <a:cubicBezTo>
                  <a:pt x="235395" y="-22320"/>
                  <a:pt x="401308" y="30036"/>
                  <a:pt x="511713" y="0"/>
                </a:cubicBezTo>
                <a:cubicBezTo>
                  <a:pt x="622118" y="-30036"/>
                  <a:pt x="747756" y="3780"/>
                  <a:pt x="883867" y="0"/>
                </a:cubicBezTo>
                <a:cubicBezTo>
                  <a:pt x="1019978" y="-3780"/>
                  <a:pt x="1307776" y="26285"/>
                  <a:pt x="1604917" y="0"/>
                </a:cubicBezTo>
                <a:cubicBezTo>
                  <a:pt x="1902058" y="-26285"/>
                  <a:pt x="1875235" y="5266"/>
                  <a:pt x="2116629" y="0"/>
                </a:cubicBezTo>
                <a:cubicBezTo>
                  <a:pt x="2358023" y="-5266"/>
                  <a:pt x="2415376" y="14429"/>
                  <a:pt x="2628342" y="0"/>
                </a:cubicBezTo>
                <a:cubicBezTo>
                  <a:pt x="2841308" y="-14429"/>
                  <a:pt x="3112575" y="34507"/>
                  <a:pt x="3349392" y="0"/>
                </a:cubicBezTo>
                <a:cubicBezTo>
                  <a:pt x="3586209" y="-34507"/>
                  <a:pt x="3698052" y="15964"/>
                  <a:pt x="3791325" y="0"/>
                </a:cubicBezTo>
                <a:cubicBezTo>
                  <a:pt x="3884598" y="-15964"/>
                  <a:pt x="4355187" y="72051"/>
                  <a:pt x="4512375" y="0"/>
                </a:cubicBezTo>
                <a:cubicBezTo>
                  <a:pt x="4669563" y="-72051"/>
                  <a:pt x="5002673" y="24465"/>
                  <a:pt x="5233424" y="0"/>
                </a:cubicBezTo>
                <a:cubicBezTo>
                  <a:pt x="5464175" y="-24465"/>
                  <a:pt x="5540537" y="16359"/>
                  <a:pt x="5814916" y="0"/>
                </a:cubicBezTo>
                <a:cubicBezTo>
                  <a:pt x="6089295" y="-16359"/>
                  <a:pt x="6541491" y="97486"/>
                  <a:pt x="6977899" y="0"/>
                </a:cubicBezTo>
                <a:cubicBezTo>
                  <a:pt x="7013148" y="175314"/>
                  <a:pt x="6946605" y="209229"/>
                  <a:pt x="6977899" y="388106"/>
                </a:cubicBezTo>
                <a:cubicBezTo>
                  <a:pt x="7009193" y="566983"/>
                  <a:pt x="6942614" y="628797"/>
                  <a:pt x="6977899" y="752206"/>
                </a:cubicBezTo>
                <a:cubicBezTo>
                  <a:pt x="7013184" y="875615"/>
                  <a:pt x="6936805" y="1013344"/>
                  <a:pt x="6977899" y="1200329"/>
                </a:cubicBezTo>
                <a:cubicBezTo>
                  <a:pt x="6770177" y="1240239"/>
                  <a:pt x="6667979" y="1140878"/>
                  <a:pt x="6396407" y="1200329"/>
                </a:cubicBezTo>
                <a:cubicBezTo>
                  <a:pt x="6124835" y="1259780"/>
                  <a:pt x="6038497" y="1135061"/>
                  <a:pt x="5814916" y="1200329"/>
                </a:cubicBezTo>
                <a:cubicBezTo>
                  <a:pt x="5591335" y="1265597"/>
                  <a:pt x="5311715" y="1135221"/>
                  <a:pt x="5093866" y="1200329"/>
                </a:cubicBezTo>
                <a:cubicBezTo>
                  <a:pt x="4876017" y="1265437"/>
                  <a:pt x="4649735" y="1175962"/>
                  <a:pt x="4512375" y="1200329"/>
                </a:cubicBezTo>
                <a:cubicBezTo>
                  <a:pt x="4375015" y="1224696"/>
                  <a:pt x="4287099" y="1161011"/>
                  <a:pt x="4140220" y="1200329"/>
                </a:cubicBezTo>
                <a:cubicBezTo>
                  <a:pt x="3993341" y="1239647"/>
                  <a:pt x="3826842" y="1150922"/>
                  <a:pt x="3698286" y="1200329"/>
                </a:cubicBezTo>
                <a:cubicBezTo>
                  <a:pt x="3569730" y="1249736"/>
                  <a:pt x="3327979" y="1177863"/>
                  <a:pt x="2977237" y="1200329"/>
                </a:cubicBezTo>
                <a:cubicBezTo>
                  <a:pt x="2626495" y="1222795"/>
                  <a:pt x="2613229" y="1179339"/>
                  <a:pt x="2395745" y="1200329"/>
                </a:cubicBezTo>
                <a:cubicBezTo>
                  <a:pt x="2178261" y="1221319"/>
                  <a:pt x="2066630" y="1161038"/>
                  <a:pt x="1953812" y="1200329"/>
                </a:cubicBezTo>
                <a:cubicBezTo>
                  <a:pt x="1840994" y="1239620"/>
                  <a:pt x="1595704" y="1194767"/>
                  <a:pt x="1372320" y="1200329"/>
                </a:cubicBezTo>
                <a:cubicBezTo>
                  <a:pt x="1148936" y="1205891"/>
                  <a:pt x="1159557" y="1176296"/>
                  <a:pt x="1000166" y="1200329"/>
                </a:cubicBezTo>
                <a:cubicBezTo>
                  <a:pt x="840775" y="1224362"/>
                  <a:pt x="730977" y="1176769"/>
                  <a:pt x="628011" y="1200329"/>
                </a:cubicBezTo>
                <a:cubicBezTo>
                  <a:pt x="525045" y="1223889"/>
                  <a:pt x="292644" y="1176638"/>
                  <a:pt x="0" y="1200329"/>
                </a:cubicBezTo>
                <a:cubicBezTo>
                  <a:pt x="-35652" y="1037195"/>
                  <a:pt x="43436" y="947441"/>
                  <a:pt x="0" y="824226"/>
                </a:cubicBezTo>
                <a:cubicBezTo>
                  <a:pt x="-43436" y="701011"/>
                  <a:pt x="39561" y="517177"/>
                  <a:pt x="0" y="400110"/>
                </a:cubicBezTo>
                <a:cubicBezTo>
                  <a:pt x="-39561" y="283043"/>
                  <a:pt x="35203" y="140009"/>
                  <a:pt x="0" y="0"/>
                </a:cubicBezTo>
                <a:close/>
              </a:path>
            </a:pathLst>
          </a:custGeom>
          <a:no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Razgradnja</a:t>
            </a:r>
          </a:p>
          <a:p>
            <a:pPr algn="ctr"/>
            <a:r>
              <a:rPr lang="sl-SI" sz="2800" b="1" dirty="0">
                <a:cs typeface="Arial" panose="020B0604020202020204" pitchFamily="34" charset="0"/>
              </a:rPr>
              <a:t>(odnos med živimi in mrtvimi organizmi)</a:t>
            </a:r>
            <a:r>
              <a:rPr lang="sl-SI" sz="3600" b="1" dirty="0">
                <a:cs typeface="Arial" panose="020B0604020202020204" pitchFamily="34" charset="0"/>
              </a:rPr>
              <a:t>!</a:t>
            </a:r>
          </a:p>
        </p:txBody>
      </p:sp>
      <p:sp>
        <p:nvSpPr>
          <p:cNvPr id="53" name="Rectangle 52">
            <a:extLst>
              <a:ext uri="{FF2B5EF4-FFF2-40B4-BE49-F238E27FC236}">
                <a16:creationId xmlns:a16="http://schemas.microsoft.com/office/drawing/2014/main" id="{BAE985C3-3D70-45F1-9621-E1128CDF85EA}"/>
              </a:ext>
            </a:extLst>
          </p:cNvPr>
          <p:cNvSpPr/>
          <p:nvPr/>
        </p:nvSpPr>
        <p:spPr>
          <a:xfrm>
            <a:off x="8174022" y="-159944"/>
            <a:ext cx="4119113" cy="24371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b="1" dirty="0"/>
          </a:p>
        </p:txBody>
      </p:sp>
      <p:sp>
        <p:nvSpPr>
          <p:cNvPr id="54" name="Rectangle 53">
            <a:extLst>
              <a:ext uri="{FF2B5EF4-FFF2-40B4-BE49-F238E27FC236}">
                <a16:creationId xmlns:a16="http://schemas.microsoft.com/office/drawing/2014/main" id="{D8CA2456-FB16-44C3-81C3-A3ED87EB6E58}"/>
              </a:ext>
            </a:extLst>
          </p:cNvPr>
          <p:cNvSpPr/>
          <p:nvPr/>
        </p:nvSpPr>
        <p:spPr>
          <a:xfrm>
            <a:off x="8183851" y="4562628"/>
            <a:ext cx="4119113" cy="255830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b="1" dirty="0"/>
          </a:p>
        </p:txBody>
      </p:sp>
      <p:sp>
        <p:nvSpPr>
          <p:cNvPr id="55" name="Rectangle 54">
            <a:extLst>
              <a:ext uri="{FF2B5EF4-FFF2-40B4-BE49-F238E27FC236}">
                <a16:creationId xmlns:a16="http://schemas.microsoft.com/office/drawing/2014/main" id="{2D3816D9-15FF-4701-B03A-0B4D8F03823D}"/>
              </a:ext>
            </a:extLst>
          </p:cNvPr>
          <p:cNvSpPr/>
          <p:nvPr/>
        </p:nvSpPr>
        <p:spPr>
          <a:xfrm>
            <a:off x="8038632" y="-120672"/>
            <a:ext cx="4249568" cy="712676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56" name="Rectangle 55">
            <a:extLst>
              <a:ext uri="{FF2B5EF4-FFF2-40B4-BE49-F238E27FC236}">
                <a16:creationId xmlns:a16="http://schemas.microsoft.com/office/drawing/2014/main" id="{D33AE785-25F0-48E1-AACF-2CA536C3E7BA}"/>
              </a:ext>
            </a:extLst>
          </p:cNvPr>
          <p:cNvSpPr/>
          <p:nvPr/>
        </p:nvSpPr>
        <p:spPr>
          <a:xfrm>
            <a:off x="-21066" y="-118639"/>
            <a:ext cx="4119113" cy="2424561"/>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b="1" dirty="0"/>
          </a:p>
        </p:txBody>
      </p:sp>
      <p:sp>
        <p:nvSpPr>
          <p:cNvPr id="57" name="Rectangle 56">
            <a:extLst>
              <a:ext uri="{FF2B5EF4-FFF2-40B4-BE49-F238E27FC236}">
                <a16:creationId xmlns:a16="http://schemas.microsoft.com/office/drawing/2014/main" id="{7DB6099C-052A-4523-8D45-42847B2E7DDC}"/>
              </a:ext>
            </a:extLst>
          </p:cNvPr>
          <p:cNvSpPr/>
          <p:nvPr/>
        </p:nvSpPr>
        <p:spPr>
          <a:xfrm>
            <a:off x="-52824" y="4606645"/>
            <a:ext cx="4119113" cy="255830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b="1" dirty="0"/>
          </a:p>
        </p:txBody>
      </p:sp>
      <p:sp>
        <p:nvSpPr>
          <p:cNvPr id="50" name="TextBox 49">
            <a:extLst>
              <a:ext uri="{FF2B5EF4-FFF2-40B4-BE49-F238E27FC236}">
                <a16:creationId xmlns:a16="http://schemas.microsoft.com/office/drawing/2014/main" id="{7A90769C-D426-458F-B176-99C5161AA7CC}"/>
              </a:ext>
            </a:extLst>
          </p:cNvPr>
          <p:cNvSpPr txBox="1"/>
          <p:nvPr/>
        </p:nvSpPr>
        <p:spPr>
          <a:xfrm>
            <a:off x="4715814" y="2641140"/>
            <a:ext cx="6977899" cy="1631216"/>
          </a:xfrm>
          <a:custGeom>
            <a:avLst/>
            <a:gdLst>
              <a:gd name="connsiteX0" fmla="*/ 0 w 6977899"/>
              <a:gd name="connsiteY0" fmla="*/ 0 h 1631216"/>
              <a:gd name="connsiteX1" fmla="*/ 511713 w 6977899"/>
              <a:gd name="connsiteY1" fmla="*/ 0 h 1631216"/>
              <a:gd name="connsiteX2" fmla="*/ 883867 w 6977899"/>
              <a:gd name="connsiteY2" fmla="*/ 0 h 1631216"/>
              <a:gd name="connsiteX3" fmla="*/ 1604917 w 6977899"/>
              <a:gd name="connsiteY3" fmla="*/ 0 h 1631216"/>
              <a:gd name="connsiteX4" fmla="*/ 2116629 w 6977899"/>
              <a:gd name="connsiteY4" fmla="*/ 0 h 1631216"/>
              <a:gd name="connsiteX5" fmla="*/ 2628342 w 6977899"/>
              <a:gd name="connsiteY5" fmla="*/ 0 h 1631216"/>
              <a:gd name="connsiteX6" fmla="*/ 3349392 w 6977899"/>
              <a:gd name="connsiteY6" fmla="*/ 0 h 1631216"/>
              <a:gd name="connsiteX7" fmla="*/ 3791325 w 6977899"/>
              <a:gd name="connsiteY7" fmla="*/ 0 h 1631216"/>
              <a:gd name="connsiteX8" fmla="*/ 4512375 w 6977899"/>
              <a:gd name="connsiteY8" fmla="*/ 0 h 1631216"/>
              <a:gd name="connsiteX9" fmla="*/ 5233424 w 6977899"/>
              <a:gd name="connsiteY9" fmla="*/ 0 h 1631216"/>
              <a:gd name="connsiteX10" fmla="*/ 5814916 w 6977899"/>
              <a:gd name="connsiteY10" fmla="*/ 0 h 1631216"/>
              <a:gd name="connsiteX11" fmla="*/ 6977899 w 6977899"/>
              <a:gd name="connsiteY11" fmla="*/ 0 h 1631216"/>
              <a:gd name="connsiteX12" fmla="*/ 6977899 w 6977899"/>
              <a:gd name="connsiteY12" fmla="*/ 527427 h 1631216"/>
              <a:gd name="connsiteX13" fmla="*/ 6977899 w 6977899"/>
              <a:gd name="connsiteY13" fmla="*/ 1022229 h 1631216"/>
              <a:gd name="connsiteX14" fmla="*/ 6977899 w 6977899"/>
              <a:gd name="connsiteY14" fmla="*/ 1631216 h 1631216"/>
              <a:gd name="connsiteX15" fmla="*/ 6396407 w 6977899"/>
              <a:gd name="connsiteY15" fmla="*/ 1631216 h 1631216"/>
              <a:gd name="connsiteX16" fmla="*/ 5814916 w 6977899"/>
              <a:gd name="connsiteY16" fmla="*/ 1631216 h 1631216"/>
              <a:gd name="connsiteX17" fmla="*/ 5093866 w 6977899"/>
              <a:gd name="connsiteY17" fmla="*/ 1631216 h 1631216"/>
              <a:gd name="connsiteX18" fmla="*/ 4512375 w 6977899"/>
              <a:gd name="connsiteY18" fmla="*/ 1631216 h 1631216"/>
              <a:gd name="connsiteX19" fmla="*/ 4140220 w 6977899"/>
              <a:gd name="connsiteY19" fmla="*/ 1631216 h 1631216"/>
              <a:gd name="connsiteX20" fmla="*/ 3698286 w 6977899"/>
              <a:gd name="connsiteY20" fmla="*/ 1631216 h 1631216"/>
              <a:gd name="connsiteX21" fmla="*/ 2977237 w 6977899"/>
              <a:gd name="connsiteY21" fmla="*/ 1631216 h 1631216"/>
              <a:gd name="connsiteX22" fmla="*/ 2395745 w 6977899"/>
              <a:gd name="connsiteY22" fmla="*/ 1631216 h 1631216"/>
              <a:gd name="connsiteX23" fmla="*/ 1953812 w 6977899"/>
              <a:gd name="connsiteY23" fmla="*/ 1631216 h 1631216"/>
              <a:gd name="connsiteX24" fmla="*/ 1372320 w 6977899"/>
              <a:gd name="connsiteY24" fmla="*/ 1631216 h 1631216"/>
              <a:gd name="connsiteX25" fmla="*/ 1000166 w 6977899"/>
              <a:gd name="connsiteY25" fmla="*/ 1631216 h 1631216"/>
              <a:gd name="connsiteX26" fmla="*/ 628011 w 6977899"/>
              <a:gd name="connsiteY26" fmla="*/ 1631216 h 1631216"/>
              <a:gd name="connsiteX27" fmla="*/ 0 w 6977899"/>
              <a:gd name="connsiteY27" fmla="*/ 1631216 h 1631216"/>
              <a:gd name="connsiteX28" fmla="*/ 0 w 6977899"/>
              <a:gd name="connsiteY28" fmla="*/ 1120102 h 1631216"/>
              <a:gd name="connsiteX29" fmla="*/ 0 w 6977899"/>
              <a:gd name="connsiteY29" fmla="*/ 543739 h 1631216"/>
              <a:gd name="connsiteX30" fmla="*/ 0 w 6977899"/>
              <a:gd name="connsiteY30"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77899" h="1631216" extrusionOk="0">
                <a:moveTo>
                  <a:pt x="0" y="0"/>
                </a:moveTo>
                <a:cubicBezTo>
                  <a:pt x="235395" y="-22320"/>
                  <a:pt x="401308" y="30036"/>
                  <a:pt x="511713" y="0"/>
                </a:cubicBezTo>
                <a:cubicBezTo>
                  <a:pt x="622118" y="-30036"/>
                  <a:pt x="747756" y="3780"/>
                  <a:pt x="883867" y="0"/>
                </a:cubicBezTo>
                <a:cubicBezTo>
                  <a:pt x="1019978" y="-3780"/>
                  <a:pt x="1307776" y="26285"/>
                  <a:pt x="1604917" y="0"/>
                </a:cubicBezTo>
                <a:cubicBezTo>
                  <a:pt x="1902058" y="-26285"/>
                  <a:pt x="1875235" y="5266"/>
                  <a:pt x="2116629" y="0"/>
                </a:cubicBezTo>
                <a:cubicBezTo>
                  <a:pt x="2358023" y="-5266"/>
                  <a:pt x="2415376" y="14429"/>
                  <a:pt x="2628342" y="0"/>
                </a:cubicBezTo>
                <a:cubicBezTo>
                  <a:pt x="2841308" y="-14429"/>
                  <a:pt x="3112575" y="34507"/>
                  <a:pt x="3349392" y="0"/>
                </a:cubicBezTo>
                <a:cubicBezTo>
                  <a:pt x="3586209" y="-34507"/>
                  <a:pt x="3698052" y="15964"/>
                  <a:pt x="3791325" y="0"/>
                </a:cubicBezTo>
                <a:cubicBezTo>
                  <a:pt x="3884598" y="-15964"/>
                  <a:pt x="4355187" y="72051"/>
                  <a:pt x="4512375" y="0"/>
                </a:cubicBezTo>
                <a:cubicBezTo>
                  <a:pt x="4669563" y="-72051"/>
                  <a:pt x="5002673" y="24465"/>
                  <a:pt x="5233424" y="0"/>
                </a:cubicBezTo>
                <a:cubicBezTo>
                  <a:pt x="5464175" y="-24465"/>
                  <a:pt x="5540537" y="16359"/>
                  <a:pt x="5814916" y="0"/>
                </a:cubicBezTo>
                <a:cubicBezTo>
                  <a:pt x="6089295" y="-16359"/>
                  <a:pt x="6541491" y="97486"/>
                  <a:pt x="6977899" y="0"/>
                </a:cubicBezTo>
                <a:cubicBezTo>
                  <a:pt x="7032020" y="254669"/>
                  <a:pt x="6966405" y="345487"/>
                  <a:pt x="6977899" y="527427"/>
                </a:cubicBezTo>
                <a:cubicBezTo>
                  <a:pt x="6989393" y="709367"/>
                  <a:pt x="6936238" y="834771"/>
                  <a:pt x="6977899" y="1022229"/>
                </a:cubicBezTo>
                <a:cubicBezTo>
                  <a:pt x="7019560" y="1209687"/>
                  <a:pt x="6938224" y="1367527"/>
                  <a:pt x="6977899" y="1631216"/>
                </a:cubicBezTo>
                <a:cubicBezTo>
                  <a:pt x="6770177" y="1671126"/>
                  <a:pt x="6667979" y="1571765"/>
                  <a:pt x="6396407" y="1631216"/>
                </a:cubicBezTo>
                <a:cubicBezTo>
                  <a:pt x="6124835" y="1690667"/>
                  <a:pt x="6038497" y="1565948"/>
                  <a:pt x="5814916" y="1631216"/>
                </a:cubicBezTo>
                <a:cubicBezTo>
                  <a:pt x="5591335" y="1696484"/>
                  <a:pt x="5311715" y="1566108"/>
                  <a:pt x="5093866" y="1631216"/>
                </a:cubicBezTo>
                <a:cubicBezTo>
                  <a:pt x="4876017" y="1696324"/>
                  <a:pt x="4649735" y="1606849"/>
                  <a:pt x="4512375" y="1631216"/>
                </a:cubicBezTo>
                <a:cubicBezTo>
                  <a:pt x="4375015" y="1655583"/>
                  <a:pt x="4287099" y="1591898"/>
                  <a:pt x="4140220" y="1631216"/>
                </a:cubicBezTo>
                <a:cubicBezTo>
                  <a:pt x="3993341" y="1670534"/>
                  <a:pt x="3826842" y="1581809"/>
                  <a:pt x="3698286" y="1631216"/>
                </a:cubicBezTo>
                <a:cubicBezTo>
                  <a:pt x="3569730" y="1680623"/>
                  <a:pt x="3327979" y="1608750"/>
                  <a:pt x="2977237" y="1631216"/>
                </a:cubicBezTo>
                <a:cubicBezTo>
                  <a:pt x="2626495" y="1653682"/>
                  <a:pt x="2613229" y="1610226"/>
                  <a:pt x="2395745" y="1631216"/>
                </a:cubicBezTo>
                <a:cubicBezTo>
                  <a:pt x="2178261" y="1652206"/>
                  <a:pt x="2066630" y="1591925"/>
                  <a:pt x="1953812" y="1631216"/>
                </a:cubicBezTo>
                <a:cubicBezTo>
                  <a:pt x="1840994" y="1670507"/>
                  <a:pt x="1595704" y="1625654"/>
                  <a:pt x="1372320" y="1631216"/>
                </a:cubicBezTo>
                <a:cubicBezTo>
                  <a:pt x="1148936" y="1636778"/>
                  <a:pt x="1159557" y="1607183"/>
                  <a:pt x="1000166" y="1631216"/>
                </a:cubicBezTo>
                <a:cubicBezTo>
                  <a:pt x="840775" y="1655249"/>
                  <a:pt x="730977" y="1607656"/>
                  <a:pt x="628011" y="1631216"/>
                </a:cubicBezTo>
                <a:cubicBezTo>
                  <a:pt x="525045" y="1654776"/>
                  <a:pt x="292644" y="1607525"/>
                  <a:pt x="0" y="1631216"/>
                </a:cubicBezTo>
                <a:cubicBezTo>
                  <a:pt x="-56198" y="1417190"/>
                  <a:pt x="50701" y="1255872"/>
                  <a:pt x="0" y="1120102"/>
                </a:cubicBezTo>
                <a:cubicBezTo>
                  <a:pt x="-50701" y="984332"/>
                  <a:pt x="66096" y="703924"/>
                  <a:pt x="0" y="543739"/>
                </a:cubicBezTo>
                <a:cubicBezTo>
                  <a:pt x="-66096" y="383554"/>
                  <a:pt x="58736" y="231655"/>
                  <a:pt x="0" y="0"/>
                </a:cubicBezTo>
                <a:close/>
              </a:path>
            </a:pathLst>
          </a:custGeom>
          <a:no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Abiotsko okolje</a:t>
            </a:r>
          </a:p>
          <a:p>
            <a:pPr algn="ctr"/>
            <a:r>
              <a:rPr lang="sl-SI" sz="2800" b="1" dirty="0">
                <a:cs typeface="Arial" panose="020B0604020202020204" pitchFamily="34" charset="0"/>
              </a:rPr>
              <a:t>(odzivi na veter, spremembo temperature, padavin, ….)</a:t>
            </a:r>
            <a:r>
              <a:rPr lang="sl-SI" sz="3600" b="1" dirty="0">
                <a:cs typeface="Arial" panose="020B0604020202020204" pitchFamily="34" charset="0"/>
              </a:rPr>
              <a:t>!</a:t>
            </a:r>
          </a:p>
        </p:txBody>
      </p:sp>
      <p:sp>
        <p:nvSpPr>
          <p:cNvPr id="58" name="Rectangle 57">
            <a:extLst>
              <a:ext uri="{FF2B5EF4-FFF2-40B4-BE49-F238E27FC236}">
                <a16:creationId xmlns:a16="http://schemas.microsoft.com/office/drawing/2014/main" id="{6E6EF5E9-39B6-4BE0-A30A-B81DCAB22421}"/>
              </a:ext>
            </a:extLst>
          </p:cNvPr>
          <p:cNvSpPr/>
          <p:nvPr/>
        </p:nvSpPr>
        <p:spPr>
          <a:xfrm>
            <a:off x="-140832" y="-95511"/>
            <a:ext cx="12426943" cy="468376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52" name="TextBox 51">
            <a:extLst>
              <a:ext uri="{FF2B5EF4-FFF2-40B4-BE49-F238E27FC236}">
                <a16:creationId xmlns:a16="http://schemas.microsoft.com/office/drawing/2014/main" id="{7E864CFC-508D-4116-B5C1-142CBB6EFB53}"/>
              </a:ext>
            </a:extLst>
          </p:cNvPr>
          <p:cNvSpPr txBox="1"/>
          <p:nvPr/>
        </p:nvSpPr>
        <p:spPr>
          <a:xfrm>
            <a:off x="2432776" y="2625212"/>
            <a:ext cx="6977899" cy="1631216"/>
          </a:xfrm>
          <a:custGeom>
            <a:avLst/>
            <a:gdLst>
              <a:gd name="connsiteX0" fmla="*/ 0 w 6977899"/>
              <a:gd name="connsiteY0" fmla="*/ 0 h 1631216"/>
              <a:gd name="connsiteX1" fmla="*/ 511713 w 6977899"/>
              <a:gd name="connsiteY1" fmla="*/ 0 h 1631216"/>
              <a:gd name="connsiteX2" fmla="*/ 883867 w 6977899"/>
              <a:gd name="connsiteY2" fmla="*/ 0 h 1631216"/>
              <a:gd name="connsiteX3" fmla="*/ 1604917 w 6977899"/>
              <a:gd name="connsiteY3" fmla="*/ 0 h 1631216"/>
              <a:gd name="connsiteX4" fmla="*/ 2116629 w 6977899"/>
              <a:gd name="connsiteY4" fmla="*/ 0 h 1631216"/>
              <a:gd name="connsiteX5" fmla="*/ 2628342 w 6977899"/>
              <a:gd name="connsiteY5" fmla="*/ 0 h 1631216"/>
              <a:gd name="connsiteX6" fmla="*/ 3349392 w 6977899"/>
              <a:gd name="connsiteY6" fmla="*/ 0 h 1631216"/>
              <a:gd name="connsiteX7" fmla="*/ 3791325 w 6977899"/>
              <a:gd name="connsiteY7" fmla="*/ 0 h 1631216"/>
              <a:gd name="connsiteX8" fmla="*/ 4512375 w 6977899"/>
              <a:gd name="connsiteY8" fmla="*/ 0 h 1631216"/>
              <a:gd name="connsiteX9" fmla="*/ 5233424 w 6977899"/>
              <a:gd name="connsiteY9" fmla="*/ 0 h 1631216"/>
              <a:gd name="connsiteX10" fmla="*/ 5814916 w 6977899"/>
              <a:gd name="connsiteY10" fmla="*/ 0 h 1631216"/>
              <a:gd name="connsiteX11" fmla="*/ 6977899 w 6977899"/>
              <a:gd name="connsiteY11" fmla="*/ 0 h 1631216"/>
              <a:gd name="connsiteX12" fmla="*/ 6977899 w 6977899"/>
              <a:gd name="connsiteY12" fmla="*/ 527427 h 1631216"/>
              <a:gd name="connsiteX13" fmla="*/ 6977899 w 6977899"/>
              <a:gd name="connsiteY13" fmla="*/ 1022229 h 1631216"/>
              <a:gd name="connsiteX14" fmla="*/ 6977899 w 6977899"/>
              <a:gd name="connsiteY14" fmla="*/ 1631216 h 1631216"/>
              <a:gd name="connsiteX15" fmla="*/ 6396407 w 6977899"/>
              <a:gd name="connsiteY15" fmla="*/ 1631216 h 1631216"/>
              <a:gd name="connsiteX16" fmla="*/ 5814916 w 6977899"/>
              <a:gd name="connsiteY16" fmla="*/ 1631216 h 1631216"/>
              <a:gd name="connsiteX17" fmla="*/ 5093866 w 6977899"/>
              <a:gd name="connsiteY17" fmla="*/ 1631216 h 1631216"/>
              <a:gd name="connsiteX18" fmla="*/ 4512375 w 6977899"/>
              <a:gd name="connsiteY18" fmla="*/ 1631216 h 1631216"/>
              <a:gd name="connsiteX19" fmla="*/ 4140220 w 6977899"/>
              <a:gd name="connsiteY19" fmla="*/ 1631216 h 1631216"/>
              <a:gd name="connsiteX20" fmla="*/ 3698286 w 6977899"/>
              <a:gd name="connsiteY20" fmla="*/ 1631216 h 1631216"/>
              <a:gd name="connsiteX21" fmla="*/ 2977237 w 6977899"/>
              <a:gd name="connsiteY21" fmla="*/ 1631216 h 1631216"/>
              <a:gd name="connsiteX22" fmla="*/ 2395745 w 6977899"/>
              <a:gd name="connsiteY22" fmla="*/ 1631216 h 1631216"/>
              <a:gd name="connsiteX23" fmla="*/ 1953812 w 6977899"/>
              <a:gd name="connsiteY23" fmla="*/ 1631216 h 1631216"/>
              <a:gd name="connsiteX24" fmla="*/ 1372320 w 6977899"/>
              <a:gd name="connsiteY24" fmla="*/ 1631216 h 1631216"/>
              <a:gd name="connsiteX25" fmla="*/ 1000166 w 6977899"/>
              <a:gd name="connsiteY25" fmla="*/ 1631216 h 1631216"/>
              <a:gd name="connsiteX26" fmla="*/ 628011 w 6977899"/>
              <a:gd name="connsiteY26" fmla="*/ 1631216 h 1631216"/>
              <a:gd name="connsiteX27" fmla="*/ 0 w 6977899"/>
              <a:gd name="connsiteY27" fmla="*/ 1631216 h 1631216"/>
              <a:gd name="connsiteX28" fmla="*/ 0 w 6977899"/>
              <a:gd name="connsiteY28" fmla="*/ 1120102 h 1631216"/>
              <a:gd name="connsiteX29" fmla="*/ 0 w 6977899"/>
              <a:gd name="connsiteY29" fmla="*/ 543739 h 1631216"/>
              <a:gd name="connsiteX30" fmla="*/ 0 w 6977899"/>
              <a:gd name="connsiteY30"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77899" h="1631216" extrusionOk="0">
                <a:moveTo>
                  <a:pt x="0" y="0"/>
                </a:moveTo>
                <a:cubicBezTo>
                  <a:pt x="235395" y="-22320"/>
                  <a:pt x="401308" y="30036"/>
                  <a:pt x="511713" y="0"/>
                </a:cubicBezTo>
                <a:cubicBezTo>
                  <a:pt x="622118" y="-30036"/>
                  <a:pt x="747756" y="3780"/>
                  <a:pt x="883867" y="0"/>
                </a:cubicBezTo>
                <a:cubicBezTo>
                  <a:pt x="1019978" y="-3780"/>
                  <a:pt x="1307776" y="26285"/>
                  <a:pt x="1604917" y="0"/>
                </a:cubicBezTo>
                <a:cubicBezTo>
                  <a:pt x="1902058" y="-26285"/>
                  <a:pt x="1875235" y="5266"/>
                  <a:pt x="2116629" y="0"/>
                </a:cubicBezTo>
                <a:cubicBezTo>
                  <a:pt x="2358023" y="-5266"/>
                  <a:pt x="2415376" y="14429"/>
                  <a:pt x="2628342" y="0"/>
                </a:cubicBezTo>
                <a:cubicBezTo>
                  <a:pt x="2841308" y="-14429"/>
                  <a:pt x="3112575" y="34507"/>
                  <a:pt x="3349392" y="0"/>
                </a:cubicBezTo>
                <a:cubicBezTo>
                  <a:pt x="3586209" y="-34507"/>
                  <a:pt x="3698052" y="15964"/>
                  <a:pt x="3791325" y="0"/>
                </a:cubicBezTo>
                <a:cubicBezTo>
                  <a:pt x="3884598" y="-15964"/>
                  <a:pt x="4355187" y="72051"/>
                  <a:pt x="4512375" y="0"/>
                </a:cubicBezTo>
                <a:cubicBezTo>
                  <a:pt x="4669563" y="-72051"/>
                  <a:pt x="5002673" y="24465"/>
                  <a:pt x="5233424" y="0"/>
                </a:cubicBezTo>
                <a:cubicBezTo>
                  <a:pt x="5464175" y="-24465"/>
                  <a:pt x="5540537" y="16359"/>
                  <a:pt x="5814916" y="0"/>
                </a:cubicBezTo>
                <a:cubicBezTo>
                  <a:pt x="6089295" y="-16359"/>
                  <a:pt x="6541491" y="97486"/>
                  <a:pt x="6977899" y="0"/>
                </a:cubicBezTo>
                <a:cubicBezTo>
                  <a:pt x="7032020" y="254669"/>
                  <a:pt x="6966405" y="345487"/>
                  <a:pt x="6977899" y="527427"/>
                </a:cubicBezTo>
                <a:cubicBezTo>
                  <a:pt x="6989393" y="709367"/>
                  <a:pt x="6936238" y="834771"/>
                  <a:pt x="6977899" y="1022229"/>
                </a:cubicBezTo>
                <a:cubicBezTo>
                  <a:pt x="7019560" y="1209687"/>
                  <a:pt x="6938224" y="1367527"/>
                  <a:pt x="6977899" y="1631216"/>
                </a:cubicBezTo>
                <a:cubicBezTo>
                  <a:pt x="6770177" y="1671126"/>
                  <a:pt x="6667979" y="1571765"/>
                  <a:pt x="6396407" y="1631216"/>
                </a:cubicBezTo>
                <a:cubicBezTo>
                  <a:pt x="6124835" y="1690667"/>
                  <a:pt x="6038497" y="1565948"/>
                  <a:pt x="5814916" y="1631216"/>
                </a:cubicBezTo>
                <a:cubicBezTo>
                  <a:pt x="5591335" y="1696484"/>
                  <a:pt x="5311715" y="1566108"/>
                  <a:pt x="5093866" y="1631216"/>
                </a:cubicBezTo>
                <a:cubicBezTo>
                  <a:pt x="4876017" y="1696324"/>
                  <a:pt x="4649735" y="1606849"/>
                  <a:pt x="4512375" y="1631216"/>
                </a:cubicBezTo>
                <a:cubicBezTo>
                  <a:pt x="4375015" y="1655583"/>
                  <a:pt x="4287099" y="1591898"/>
                  <a:pt x="4140220" y="1631216"/>
                </a:cubicBezTo>
                <a:cubicBezTo>
                  <a:pt x="3993341" y="1670534"/>
                  <a:pt x="3826842" y="1581809"/>
                  <a:pt x="3698286" y="1631216"/>
                </a:cubicBezTo>
                <a:cubicBezTo>
                  <a:pt x="3569730" y="1680623"/>
                  <a:pt x="3327979" y="1608750"/>
                  <a:pt x="2977237" y="1631216"/>
                </a:cubicBezTo>
                <a:cubicBezTo>
                  <a:pt x="2626495" y="1653682"/>
                  <a:pt x="2613229" y="1610226"/>
                  <a:pt x="2395745" y="1631216"/>
                </a:cubicBezTo>
                <a:cubicBezTo>
                  <a:pt x="2178261" y="1652206"/>
                  <a:pt x="2066630" y="1591925"/>
                  <a:pt x="1953812" y="1631216"/>
                </a:cubicBezTo>
                <a:cubicBezTo>
                  <a:pt x="1840994" y="1670507"/>
                  <a:pt x="1595704" y="1625654"/>
                  <a:pt x="1372320" y="1631216"/>
                </a:cubicBezTo>
                <a:cubicBezTo>
                  <a:pt x="1148936" y="1636778"/>
                  <a:pt x="1159557" y="1607183"/>
                  <a:pt x="1000166" y="1631216"/>
                </a:cubicBezTo>
                <a:cubicBezTo>
                  <a:pt x="840775" y="1655249"/>
                  <a:pt x="730977" y="1607656"/>
                  <a:pt x="628011" y="1631216"/>
                </a:cubicBezTo>
                <a:cubicBezTo>
                  <a:pt x="525045" y="1654776"/>
                  <a:pt x="292644" y="1607525"/>
                  <a:pt x="0" y="1631216"/>
                </a:cubicBezTo>
                <a:cubicBezTo>
                  <a:pt x="-56198" y="1417190"/>
                  <a:pt x="50701" y="1255872"/>
                  <a:pt x="0" y="1120102"/>
                </a:cubicBezTo>
                <a:cubicBezTo>
                  <a:pt x="-50701" y="984332"/>
                  <a:pt x="66096" y="703924"/>
                  <a:pt x="0" y="543739"/>
                </a:cubicBezTo>
                <a:cubicBezTo>
                  <a:pt x="-66096" y="383554"/>
                  <a:pt x="58736" y="231655"/>
                  <a:pt x="0" y="0"/>
                </a:cubicBezTo>
                <a:close/>
              </a:path>
            </a:pathLst>
          </a:custGeom>
          <a:no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Posredni odnosi</a:t>
            </a:r>
          </a:p>
          <a:p>
            <a:pPr algn="ctr"/>
            <a:r>
              <a:rPr lang="sl-SI" sz="2800" b="1" dirty="0">
                <a:cs typeface="Arial" panose="020B0604020202020204" pitchFamily="34" charset="0"/>
              </a:rPr>
              <a:t>(vrste povezane preko ene ali več posredniških vrst)</a:t>
            </a:r>
            <a:r>
              <a:rPr lang="sl-SI" sz="3600" b="1" dirty="0">
                <a:cs typeface="Arial" panose="020B0604020202020204" pitchFamily="34" charset="0"/>
              </a:rPr>
              <a:t>!</a:t>
            </a:r>
          </a:p>
        </p:txBody>
      </p:sp>
      <p:sp>
        <p:nvSpPr>
          <p:cNvPr id="59" name="TextBox 58">
            <a:extLst>
              <a:ext uri="{FF2B5EF4-FFF2-40B4-BE49-F238E27FC236}">
                <a16:creationId xmlns:a16="http://schemas.microsoft.com/office/drawing/2014/main" id="{CDD34A15-DBE1-400D-B9E7-43056EA79CC4}"/>
              </a:ext>
            </a:extLst>
          </p:cNvPr>
          <p:cNvSpPr txBox="1"/>
          <p:nvPr/>
        </p:nvSpPr>
        <p:spPr>
          <a:xfrm>
            <a:off x="1536381" y="5555836"/>
            <a:ext cx="9381662" cy="954107"/>
          </a:xfrm>
          <a:custGeom>
            <a:avLst/>
            <a:gdLst>
              <a:gd name="connsiteX0" fmla="*/ 0 w 9381662"/>
              <a:gd name="connsiteY0" fmla="*/ 0 h 954107"/>
              <a:gd name="connsiteX1" fmla="*/ 304904 w 9381662"/>
              <a:gd name="connsiteY1" fmla="*/ 0 h 954107"/>
              <a:gd name="connsiteX2" fmla="*/ 609808 w 9381662"/>
              <a:gd name="connsiteY2" fmla="*/ 0 h 954107"/>
              <a:gd name="connsiteX3" fmla="*/ 914712 w 9381662"/>
              <a:gd name="connsiteY3" fmla="*/ 0 h 954107"/>
              <a:gd name="connsiteX4" fmla="*/ 1688699 w 9381662"/>
              <a:gd name="connsiteY4" fmla="*/ 0 h 954107"/>
              <a:gd name="connsiteX5" fmla="*/ 2275053 w 9381662"/>
              <a:gd name="connsiteY5" fmla="*/ 0 h 954107"/>
              <a:gd name="connsiteX6" fmla="*/ 2579957 w 9381662"/>
              <a:gd name="connsiteY6" fmla="*/ 0 h 954107"/>
              <a:gd name="connsiteX7" fmla="*/ 3166311 w 9381662"/>
              <a:gd name="connsiteY7" fmla="*/ 0 h 954107"/>
              <a:gd name="connsiteX8" fmla="*/ 3940298 w 9381662"/>
              <a:gd name="connsiteY8" fmla="*/ 0 h 954107"/>
              <a:gd name="connsiteX9" fmla="*/ 4432835 w 9381662"/>
              <a:gd name="connsiteY9" fmla="*/ 0 h 954107"/>
              <a:gd name="connsiteX10" fmla="*/ 4925373 w 9381662"/>
              <a:gd name="connsiteY10" fmla="*/ 0 h 954107"/>
              <a:gd name="connsiteX11" fmla="*/ 5511726 w 9381662"/>
              <a:gd name="connsiteY11" fmla="*/ 0 h 954107"/>
              <a:gd name="connsiteX12" fmla="*/ 6191897 w 9381662"/>
              <a:gd name="connsiteY12" fmla="*/ 0 h 954107"/>
              <a:gd name="connsiteX13" fmla="*/ 6872067 w 9381662"/>
              <a:gd name="connsiteY13" fmla="*/ 0 h 954107"/>
              <a:gd name="connsiteX14" fmla="*/ 7552238 w 9381662"/>
              <a:gd name="connsiteY14" fmla="*/ 0 h 954107"/>
              <a:gd name="connsiteX15" fmla="*/ 8326225 w 9381662"/>
              <a:gd name="connsiteY15" fmla="*/ 0 h 954107"/>
              <a:gd name="connsiteX16" fmla="*/ 9381662 w 9381662"/>
              <a:gd name="connsiteY16" fmla="*/ 0 h 954107"/>
              <a:gd name="connsiteX17" fmla="*/ 9381662 w 9381662"/>
              <a:gd name="connsiteY17" fmla="*/ 486595 h 954107"/>
              <a:gd name="connsiteX18" fmla="*/ 9381662 w 9381662"/>
              <a:gd name="connsiteY18" fmla="*/ 954107 h 954107"/>
              <a:gd name="connsiteX19" fmla="*/ 8607675 w 9381662"/>
              <a:gd name="connsiteY19" fmla="*/ 954107 h 954107"/>
              <a:gd name="connsiteX20" fmla="*/ 8021321 w 9381662"/>
              <a:gd name="connsiteY20" fmla="*/ 954107 h 954107"/>
              <a:gd name="connsiteX21" fmla="*/ 7528784 w 9381662"/>
              <a:gd name="connsiteY21" fmla="*/ 954107 h 954107"/>
              <a:gd name="connsiteX22" fmla="*/ 7036247 w 9381662"/>
              <a:gd name="connsiteY22" fmla="*/ 954107 h 954107"/>
              <a:gd name="connsiteX23" fmla="*/ 6543709 w 9381662"/>
              <a:gd name="connsiteY23" fmla="*/ 954107 h 954107"/>
              <a:gd name="connsiteX24" fmla="*/ 6051172 w 9381662"/>
              <a:gd name="connsiteY24" fmla="*/ 954107 h 954107"/>
              <a:gd name="connsiteX25" fmla="*/ 5371001 w 9381662"/>
              <a:gd name="connsiteY25" fmla="*/ 954107 h 954107"/>
              <a:gd name="connsiteX26" fmla="*/ 4784648 w 9381662"/>
              <a:gd name="connsiteY26" fmla="*/ 954107 h 954107"/>
              <a:gd name="connsiteX27" fmla="*/ 4479744 w 9381662"/>
              <a:gd name="connsiteY27" fmla="*/ 954107 h 954107"/>
              <a:gd name="connsiteX28" fmla="*/ 3987206 w 9381662"/>
              <a:gd name="connsiteY28" fmla="*/ 954107 h 954107"/>
              <a:gd name="connsiteX29" fmla="*/ 3307036 w 9381662"/>
              <a:gd name="connsiteY29" fmla="*/ 954107 h 954107"/>
              <a:gd name="connsiteX30" fmla="*/ 2908315 w 9381662"/>
              <a:gd name="connsiteY30" fmla="*/ 954107 h 954107"/>
              <a:gd name="connsiteX31" fmla="*/ 2134328 w 9381662"/>
              <a:gd name="connsiteY31" fmla="*/ 954107 h 954107"/>
              <a:gd name="connsiteX32" fmla="*/ 1360341 w 9381662"/>
              <a:gd name="connsiteY32" fmla="*/ 954107 h 954107"/>
              <a:gd name="connsiteX33" fmla="*/ 773987 w 9381662"/>
              <a:gd name="connsiteY33" fmla="*/ 954107 h 954107"/>
              <a:gd name="connsiteX34" fmla="*/ 0 w 9381662"/>
              <a:gd name="connsiteY34" fmla="*/ 954107 h 954107"/>
              <a:gd name="connsiteX35" fmla="*/ 0 w 9381662"/>
              <a:gd name="connsiteY35" fmla="*/ 477054 h 954107"/>
              <a:gd name="connsiteX36" fmla="*/ 0 w 9381662"/>
              <a:gd name="connsiteY36"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81662" h="954107" fill="none" extrusionOk="0">
                <a:moveTo>
                  <a:pt x="0" y="0"/>
                </a:moveTo>
                <a:cubicBezTo>
                  <a:pt x="97187" y="-18549"/>
                  <a:pt x="165970" y="7418"/>
                  <a:pt x="304904" y="0"/>
                </a:cubicBezTo>
                <a:cubicBezTo>
                  <a:pt x="443838" y="-7418"/>
                  <a:pt x="537559" y="22700"/>
                  <a:pt x="609808" y="0"/>
                </a:cubicBezTo>
                <a:cubicBezTo>
                  <a:pt x="682057" y="-22700"/>
                  <a:pt x="825841" y="25623"/>
                  <a:pt x="914712" y="0"/>
                </a:cubicBezTo>
                <a:cubicBezTo>
                  <a:pt x="1003583" y="-25623"/>
                  <a:pt x="1302168" y="49095"/>
                  <a:pt x="1688699" y="0"/>
                </a:cubicBezTo>
                <a:cubicBezTo>
                  <a:pt x="2075230" y="-49095"/>
                  <a:pt x="2055629" y="50512"/>
                  <a:pt x="2275053" y="0"/>
                </a:cubicBezTo>
                <a:cubicBezTo>
                  <a:pt x="2494477" y="-50512"/>
                  <a:pt x="2467831" y="31338"/>
                  <a:pt x="2579957" y="0"/>
                </a:cubicBezTo>
                <a:cubicBezTo>
                  <a:pt x="2692083" y="-31338"/>
                  <a:pt x="2873587" y="46705"/>
                  <a:pt x="3166311" y="0"/>
                </a:cubicBezTo>
                <a:cubicBezTo>
                  <a:pt x="3459035" y="-46705"/>
                  <a:pt x="3696458" y="47949"/>
                  <a:pt x="3940298" y="0"/>
                </a:cubicBezTo>
                <a:cubicBezTo>
                  <a:pt x="4184138" y="-47949"/>
                  <a:pt x="4311091" y="33551"/>
                  <a:pt x="4432835" y="0"/>
                </a:cubicBezTo>
                <a:cubicBezTo>
                  <a:pt x="4554579" y="-33551"/>
                  <a:pt x="4777356" y="24760"/>
                  <a:pt x="4925373" y="0"/>
                </a:cubicBezTo>
                <a:cubicBezTo>
                  <a:pt x="5073390" y="-24760"/>
                  <a:pt x="5273456" y="12914"/>
                  <a:pt x="5511726" y="0"/>
                </a:cubicBezTo>
                <a:cubicBezTo>
                  <a:pt x="5749996" y="-12914"/>
                  <a:pt x="5906235" y="56501"/>
                  <a:pt x="6191897" y="0"/>
                </a:cubicBezTo>
                <a:cubicBezTo>
                  <a:pt x="6477559" y="-56501"/>
                  <a:pt x="6596017" y="32660"/>
                  <a:pt x="6872067" y="0"/>
                </a:cubicBezTo>
                <a:cubicBezTo>
                  <a:pt x="7148117" y="-32660"/>
                  <a:pt x="7350599" y="13206"/>
                  <a:pt x="7552238" y="0"/>
                </a:cubicBezTo>
                <a:cubicBezTo>
                  <a:pt x="7753877" y="-13206"/>
                  <a:pt x="8011880" y="64399"/>
                  <a:pt x="8326225" y="0"/>
                </a:cubicBezTo>
                <a:cubicBezTo>
                  <a:pt x="8640570" y="-64399"/>
                  <a:pt x="8867525" y="93394"/>
                  <a:pt x="9381662" y="0"/>
                </a:cubicBezTo>
                <a:cubicBezTo>
                  <a:pt x="9404705" y="159733"/>
                  <a:pt x="9351715" y="260233"/>
                  <a:pt x="9381662" y="486595"/>
                </a:cubicBezTo>
                <a:cubicBezTo>
                  <a:pt x="9411609" y="712957"/>
                  <a:pt x="9364938" y="854524"/>
                  <a:pt x="9381662" y="954107"/>
                </a:cubicBezTo>
                <a:cubicBezTo>
                  <a:pt x="9142067" y="1018152"/>
                  <a:pt x="8984319" y="890121"/>
                  <a:pt x="8607675" y="954107"/>
                </a:cubicBezTo>
                <a:cubicBezTo>
                  <a:pt x="8231031" y="1018093"/>
                  <a:pt x="8285363" y="939077"/>
                  <a:pt x="8021321" y="954107"/>
                </a:cubicBezTo>
                <a:cubicBezTo>
                  <a:pt x="7757279" y="969137"/>
                  <a:pt x="7763247" y="932581"/>
                  <a:pt x="7528784" y="954107"/>
                </a:cubicBezTo>
                <a:cubicBezTo>
                  <a:pt x="7294321" y="975633"/>
                  <a:pt x="7233019" y="914852"/>
                  <a:pt x="7036247" y="954107"/>
                </a:cubicBezTo>
                <a:cubicBezTo>
                  <a:pt x="6839475" y="993362"/>
                  <a:pt x="6771055" y="904428"/>
                  <a:pt x="6543709" y="954107"/>
                </a:cubicBezTo>
                <a:cubicBezTo>
                  <a:pt x="6316363" y="1003786"/>
                  <a:pt x="6161377" y="946023"/>
                  <a:pt x="6051172" y="954107"/>
                </a:cubicBezTo>
                <a:cubicBezTo>
                  <a:pt x="5940967" y="962191"/>
                  <a:pt x="5619276" y="910841"/>
                  <a:pt x="5371001" y="954107"/>
                </a:cubicBezTo>
                <a:cubicBezTo>
                  <a:pt x="5122726" y="997373"/>
                  <a:pt x="4984067" y="885808"/>
                  <a:pt x="4784648" y="954107"/>
                </a:cubicBezTo>
                <a:cubicBezTo>
                  <a:pt x="4585229" y="1022406"/>
                  <a:pt x="4586489" y="946969"/>
                  <a:pt x="4479744" y="954107"/>
                </a:cubicBezTo>
                <a:cubicBezTo>
                  <a:pt x="4372999" y="961245"/>
                  <a:pt x="4148300" y="911028"/>
                  <a:pt x="3987206" y="954107"/>
                </a:cubicBezTo>
                <a:cubicBezTo>
                  <a:pt x="3826112" y="997186"/>
                  <a:pt x="3541364" y="913359"/>
                  <a:pt x="3307036" y="954107"/>
                </a:cubicBezTo>
                <a:cubicBezTo>
                  <a:pt x="3072708" y="994855"/>
                  <a:pt x="2989988" y="948310"/>
                  <a:pt x="2908315" y="954107"/>
                </a:cubicBezTo>
                <a:cubicBezTo>
                  <a:pt x="2826642" y="959904"/>
                  <a:pt x="2417358" y="862408"/>
                  <a:pt x="2134328" y="954107"/>
                </a:cubicBezTo>
                <a:cubicBezTo>
                  <a:pt x="1851298" y="1045806"/>
                  <a:pt x="1515770" y="921596"/>
                  <a:pt x="1360341" y="954107"/>
                </a:cubicBezTo>
                <a:cubicBezTo>
                  <a:pt x="1204912" y="986618"/>
                  <a:pt x="917933" y="935849"/>
                  <a:pt x="773987" y="954107"/>
                </a:cubicBezTo>
                <a:cubicBezTo>
                  <a:pt x="630041" y="972365"/>
                  <a:pt x="195284" y="882088"/>
                  <a:pt x="0" y="954107"/>
                </a:cubicBezTo>
                <a:cubicBezTo>
                  <a:pt x="-44173" y="720138"/>
                  <a:pt x="19765" y="668145"/>
                  <a:pt x="0" y="477054"/>
                </a:cubicBezTo>
                <a:cubicBezTo>
                  <a:pt x="-19765" y="285963"/>
                  <a:pt x="22771" y="195086"/>
                  <a:pt x="0" y="0"/>
                </a:cubicBezTo>
                <a:close/>
              </a:path>
              <a:path w="9381662" h="954107" stroke="0" extrusionOk="0">
                <a:moveTo>
                  <a:pt x="0" y="0"/>
                </a:moveTo>
                <a:cubicBezTo>
                  <a:pt x="143980" y="-42111"/>
                  <a:pt x="301761" y="22070"/>
                  <a:pt x="492537" y="0"/>
                </a:cubicBezTo>
                <a:cubicBezTo>
                  <a:pt x="683313" y="-22070"/>
                  <a:pt x="713310" y="25025"/>
                  <a:pt x="797441" y="0"/>
                </a:cubicBezTo>
                <a:cubicBezTo>
                  <a:pt x="881572" y="-25025"/>
                  <a:pt x="1256551" y="67682"/>
                  <a:pt x="1571428" y="0"/>
                </a:cubicBezTo>
                <a:cubicBezTo>
                  <a:pt x="1886305" y="-67682"/>
                  <a:pt x="1841220" y="50992"/>
                  <a:pt x="2063966" y="0"/>
                </a:cubicBezTo>
                <a:cubicBezTo>
                  <a:pt x="2286712" y="-50992"/>
                  <a:pt x="2356119" y="33008"/>
                  <a:pt x="2556503" y="0"/>
                </a:cubicBezTo>
                <a:cubicBezTo>
                  <a:pt x="2756887" y="-33008"/>
                  <a:pt x="3117333" y="26762"/>
                  <a:pt x="3330490" y="0"/>
                </a:cubicBezTo>
                <a:cubicBezTo>
                  <a:pt x="3543647" y="-26762"/>
                  <a:pt x="3536764" y="10493"/>
                  <a:pt x="3729211" y="0"/>
                </a:cubicBezTo>
                <a:cubicBezTo>
                  <a:pt x="3921658" y="-10493"/>
                  <a:pt x="4293971" y="33977"/>
                  <a:pt x="4503198" y="0"/>
                </a:cubicBezTo>
                <a:cubicBezTo>
                  <a:pt x="4712425" y="-33977"/>
                  <a:pt x="5039165" y="43721"/>
                  <a:pt x="5277185" y="0"/>
                </a:cubicBezTo>
                <a:cubicBezTo>
                  <a:pt x="5515205" y="-43721"/>
                  <a:pt x="5736969" y="49694"/>
                  <a:pt x="5863539" y="0"/>
                </a:cubicBezTo>
                <a:cubicBezTo>
                  <a:pt x="5990109" y="-49694"/>
                  <a:pt x="6286212" y="74797"/>
                  <a:pt x="6637526" y="0"/>
                </a:cubicBezTo>
                <a:cubicBezTo>
                  <a:pt x="6988840" y="-74797"/>
                  <a:pt x="6978749" y="1910"/>
                  <a:pt x="7130063" y="0"/>
                </a:cubicBezTo>
                <a:cubicBezTo>
                  <a:pt x="7281377" y="-1910"/>
                  <a:pt x="7385420" y="51959"/>
                  <a:pt x="7622600" y="0"/>
                </a:cubicBezTo>
                <a:cubicBezTo>
                  <a:pt x="7859780" y="-51959"/>
                  <a:pt x="8050544" y="41196"/>
                  <a:pt x="8302771" y="0"/>
                </a:cubicBezTo>
                <a:cubicBezTo>
                  <a:pt x="8554998" y="-41196"/>
                  <a:pt x="8658436" y="23370"/>
                  <a:pt x="8795308" y="0"/>
                </a:cubicBezTo>
                <a:cubicBezTo>
                  <a:pt x="8932180" y="-23370"/>
                  <a:pt x="9133146" y="14636"/>
                  <a:pt x="9381662" y="0"/>
                </a:cubicBezTo>
                <a:cubicBezTo>
                  <a:pt x="9386232" y="181357"/>
                  <a:pt x="9343270" y="261807"/>
                  <a:pt x="9381662" y="496136"/>
                </a:cubicBezTo>
                <a:cubicBezTo>
                  <a:pt x="9420054" y="730465"/>
                  <a:pt x="9372682" y="857072"/>
                  <a:pt x="9381662" y="954107"/>
                </a:cubicBezTo>
                <a:cubicBezTo>
                  <a:pt x="9208258" y="975813"/>
                  <a:pt x="8962173" y="942742"/>
                  <a:pt x="8701492" y="954107"/>
                </a:cubicBezTo>
                <a:cubicBezTo>
                  <a:pt x="8440811" y="965472"/>
                  <a:pt x="8399174" y="925446"/>
                  <a:pt x="8302771" y="954107"/>
                </a:cubicBezTo>
                <a:cubicBezTo>
                  <a:pt x="8206368" y="982768"/>
                  <a:pt x="7884563" y="945033"/>
                  <a:pt x="7528784" y="954107"/>
                </a:cubicBezTo>
                <a:cubicBezTo>
                  <a:pt x="7173005" y="963181"/>
                  <a:pt x="7196476" y="951572"/>
                  <a:pt x="6942430" y="954107"/>
                </a:cubicBezTo>
                <a:cubicBezTo>
                  <a:pt x="6688384" y="956642"/>
                  <a:pt x="6673160" y="918167"/>
                  <a:pt x="6543709" y="954107"/>
                </a:cubicBezTo>
                <a:cubicBezTo>
                  <a:pt x="6414258" y="990047"/>
                  <a:pt x="6214966" y="926890"/>
                  <a:pt x="5957355" y="954107"/>
                </a:cubicBezTo>
                <a:cubicBezTo>
                  <a:pt x="5699744" y="981324"/>
                  <a:pt x="5758096" y="925896"/>
                  <a:pt x="5652451" y="954107"/>
                </a:cubicBezTo>
                <a:cubicBezTo>
                  <a:pt x="5546806" y="982318"/>
                  <a:pt x="5499224" y="953118"/>
                  <a:pt x="5347547" y="954107"/>
                </a:cubicBezTo>
                <a:cubicBezTo>
                  <a:pt x="5195870" y="955096"/>
                  <a:pt x="4982488" y="933250"/>
                  <a:pt x="4761193" y="954107"/>
                </a:cubicBezTo>
                <a:cubicBezTo>
                  <a:pt x="4539898" y="974964"/>
                  <a:pt x="4457549" y="919006"/>
                  <a:pt x="4362473" y="954107"/>
                </a:cubicBezTo>
                <a:cubicBezTo>
                  <a:pt x="4267397" y="989208"/>
                  <a:pt x="3963103" y="914753"/>
                  <a:pt x="3682302" y="954107"/>
                </a:cubicBezTo>
                <a:cubicBezTo>
                  <a:pt x="3401501" y="993461"/>
                  <a:pt x="3385507" y="945493"/>
                  <a:pt x="3283582" y="954107"/>
                </a:cubicBezTo>
                <a:cubicBezTo>
                  <a:pt x="3181657" y="962721"/>
                  <a:pt x="2902076" y="878253"/>
                  <a:pt x="2603411" y="954107"/>
                </a:cubicBezTo>
                <a:cubicBezTo>
                  <a:pt x="2304746" y="1029961"/>
                  <a:pt x="2404512" y="939660"/>
                  <a:pt x="2298507" y="954107"/>
                </a:cubicBezTo>
                <a:cubicBezTo>
                  <a:pt x="2192502" y="968554"/>
                  <a:pt x="1954450" y="916457"/>
                  <a:pt x="1618337" y="954107"/>
                </a:cubicBezTo>
                <a:cubicBezTo>
                  <a:pt x="1282224" y="991757"/>
                  <a:pt x="1362070" y="916443"/>
                  <a:pt x="1219616" y="954107"/>
                </a:cubicBezTo>
                <a:cubicBezTo>
                  <a:pt x="1077162" y="991771"/>
                  <a:pt x="979416" y="940920"/>
                  <a:pt x="914712" y="954107"/>
                </a:cubicBezTo>
                <a:cubicBezTo>
                  <a:pt x="850008" y="967294"/>
                  <a:pt x="616612" y="914512"/>
                  <a:pt x="515991" y="954107"/>
                </a:cubicBezTo>
                <a:cubicBezTo>
                  <a:pt x="415370" y="993702"/>
                  <a:pt x="180094" y="915848"/>
                  <a:pt x="0" y="954107"/>
                </a:cubicBezTo>
                <a:cubicBezTo>
                  <a:pt x="-7791" y="818500"/>
                  <a:pt x="25227" y="678834"/>
                  <a:pt x="0" y="496136"/>
                </a:cubicBezTo>
                <a:cubicBezTo>
                  <a:pt x="-25227" y="313438"/>
                  <a:pt x="52003" y="102763"/>
                  <a:pt x="0" y="0"/>
                </a:cubicBezTo>
                <a:close/>
              </a:path>
            </a:pathLst>
          </a:custGeom>
          <a:solidFill>
            <a:schemeClr val="bg1"/>
          </a:solidFill>
          <a:ln w="38100">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2800" b="1" dirty="0">
                <a:ln w="0"/>
                <a:effectLst>
                  <a:outerShdw blurRad="38100" dist="19050" dir="2700000" algn="tl" rotWithShape="0">
                    <a:schemeClr val="dk1">
                      <a:alpha val="40000"/>
                    </a:schemeClr>
                  </a:outerShdw>
                </a:effectLst>
                <a:cs typeface="Arial" panose="020B0604020202020204" pitchFamily="34" charset="0"/>
              </a:rPr>
              <a:t>BIODIVERZITETA = </a:t>
            </a:r>
            <a:r>
              <a:rPr lang="sl-SI" sz="2800" b="1" dirty="0">
                <a:ln w="0"/>
                <a:solidFill>
                  <a:srgbClr val="FF0000"/>
                </a:solidFill>
                <a:effectLst>
                  <a:outerShdw blurRad="38100" dist="19050" dir="2700000" algn="tl" rotWithShape="0">
                    <a:schemeClr val="dk1">
                      <a:alpha val="40000"/>
                    </a:schemeClr>
                  </a:outerShdw>
                </a:effectLst>
                <a:cs typeface="Arial" panose="020B0604020202020204" pitchFamily="34" charset="0"/>
              </a:rPr>
              <a:t>pestrost odnosov med vrstami in osebki v biotskem omrežju ekosistemov!</a:t>
            </a:r>
          </a:p>
        </p:txBody>
      </p:sp>
      <p:sp>
        <p:nvSpPr>
          <p:cNvPr id="62" name="Rectangle 61">
            <a:extLst>
              <a:ext uri="{FF2B5EF4-FFF2-40B4-BE49-F238E27FC236}">
                <a16:creationId xmlns:a16="http://schemas.microsoft.com/office/drawing/2014/main" id="{FE8110A4-5A23-4EB5-9280-B82A197477B3}"/>
              </a:ext>
            </a:extLst>
          </p:cNvPr>
          <p:cNvSpPr/>
          <p:nvPr/>
        </p:nvSpPr>
        <p:spPr>
          <a:xfrm>
            <a:off x="-5306" y="-154810"/>
            <a:ext cx="4119113" cy="245918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b="1" dirty="0"/>
          </a:p>
        </p:txBody>
      </p:sp>
    </p:spTree>
    <p:extLst>
      <p:ext uri="{BB962C8B-B14F-4D97-AF65-F5344CB8AC3E}">
        <p14:creationId xmlns:p14="http://schemas.microsoft.com/office/powerpoint/2010/main" val="382831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1"/>
                                        </p:tgtEl>
                                      </p:cBhvr>
                                    </p:animEffect>
                                    <p:set>
                                      <p:cBhvr>
                                        <p:cTn id="24" dur="1" fill="hold">
                                          <p:stCondLst>
                                            <p:cond delay="499"/>
                                          </p:stCondLst>
                                        </p:cTn>
                                        <p:tgtEl>
                                          <p:spTgt spid="41"/>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10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44"/>
                                        </p:tgtEl>
                                      </p:cBhvr>
                                    </p:animEffect>
                                    <p:set>
                                      <p:cBhvr>
                                        <p:cTn id="47" dur="1" fill="hold">
                                          <p:stCondLst>
                                            <p:cond delay="499"/>
                                          </p:stCondLst>
                                        </p:cTn>
                                        <p:tgtEl>
                                          <p:spTgt spid="4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45"/>
                                        </p:tgtEl>
                                      </p:cBhvr>
                                    </p:animEffect>
                                    <p:set>
                                      <p:cBhvr>
                                        <p:cTn id="50" dur="1" fill="hold">
                                          <p:stCondLst>
                                            <p:cond delay="499"/>
                                          </p:stCondLst>
                                        </p:cTn>
                                        <p:tgtEl>
                                          <p:spTgt spid="4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46"/>
                                        </p:tgtEl>
                                      </p:cBhvr>
                                    </p:animEffect>
                                    <p:set>
                                      <p:cBhvr>
                                        <p:cTn id="53" dur="1" fill="hold">
                                          <p:stCondLst>
                                            <p:cond delay="499"/>
                                          </p:stCondLst>
                                        </p:cTn>
                                        <p:tgtEl>
                                          <p:spTgt spid="46"/>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10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47"/>
                                        </p:tgtEl>
                                      </p:cBhvr>
                                    </p:animEffect>
                                    <p:set>
                                      <p:cBhvr>
                                        <p:cTn id="70" dur="1" fill="hold">
                                          <p:stCondLst>
                                            <p:cond delay="499"/>
                                          </p:stCondLst>
                                        </p:cTn>
                                        <p:tgtEl>
                                          <p:spTgt spid="47"/>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childTnLst>
                                </p:cTn>
                              </p:par>
                              <p:par>
                                <p:cTn id="77" presetID="10" presetClass="exit" presetSubtype="0" fill="hold" grpId="1" nodeType="withEffect">
                                  <p:stCondLst>
                                    <p:cond delay="0"/>
                                  </p:stCondLst>
                                  <p:childTnLst>
                                    <p:animEffect transition="out" filter="fade">
                                      <p:cBhvr>
                                        <p:cTn id="78" dur="500"/>
                                        <p:tgtEl>
                                          <p:spTgt spid="48"/>
                                        </p:tgtEl>
                                      </p:cBhvr>
                                    </p:animEffect>
                                    <p:set>
                                      <p:cBhvr>
                                        <p:cTn id="79" dur="1" fill="hold">
                                          <p:stCondLst>
                                            <p:cond delay="499"/>
                                          </p:stCondLst>
                                        </p:cTn>
                                        <p:tgtEl>
                                          <p:spTgt spid="48"/>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53"/>
                                        </p:tgtEl>
                                      </p:cBhvr>
                                    </p:animEffect>
                                    <p:set>
                                      <p:cBhvr>
                                        <p:cTn id="87" dur="1" fill="hold">
                                          <p:stCondLst>
                                            <p:cond delay="499"/>
                                          </p:stCondLst>
                                        </p:cTn>
                                        <p:tgtEl>
                                          <p:spTgt spid="5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54"/>
                                        </p:tgtEl>
                                      </p:cBhvr>
                                    </p:animEffect>
                                    <p:set>
                                      <p:cBhvr>
                                        <p:cTn id="90" dur="1" fill="hold">
                                          <p:stCondLst>
                                            <p:cond delay="499"/>
                                          </p:stCondLst>
                                        </p:cTn>
                                        <p:tgtEl>
                                          <p:spTgt spid="5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43"/>
                                        </p:tgtEl>
                                      </p:cBhvr>
                                    </p:animEffect>
                                    <p:set>
                                      <p:cBhvr>
                                        <p:cTn id="93" dur="1" fill="hold">
                                          <p:stCondLst>
                                            <p:cond delay="499"/>
                                          </p:stCondLst>
                                        </p:cTn>
                                        <p:tgtEl>
                                          <p:spTgt spid="43"/>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51"/>
                                        </p:tgtEl>
                                      </p:cBhvr>
                                    </p:animEffect>
                                    <p:set>
                                      <p:cBhvr>
                                        <p:cTn id="96" dur="1" fill="hold">
                                          <p:stCondLst>
                                            <p:cond delay="499"/>
                                          </p:stCondLst>
                                        </p:cTn>
                                        <p:tgtEl>
                                          <p:spTgt spid="51"/>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1000"/>
                                        <p:tgtEl>
                                          <p:spTgt spid="5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50"/>
                                        </p:tgtEl>
                                      </p:cBhvr>
                                    </p:animEffect>
                                    <p:set>
                                      <p:cBhvr>
                                        <p:cTn id="113" dur="1" fill="hold">
                                          <p:stCondLst>
                                            <p:cond delay="499"/>
                                          </p:stCondLst>
                                        </p:cTn>
                                        <p:tgtEl>
                                          <p:spTgt spid="50"/>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fade">
                                      <p:cBhvr>
                                        <p:cTn id="119" dur="500"/>
                                        <p:tgtEl>
                                          <p:spTgt spid="58"/>
                                        </p:tgtEl>
                                      </p:cBhvr>
                                    </p:animEffect>
                                  </p:childTnLst>
                                </p:cTn>
                              </p:par>
                              <p:par>
                                <p:cTn id="120" presetID="10" presetClass="exit" presetSubtype="0" fill="hold" grpId="1" nodeType="withEffect">
                                  <p:stCondLst>
                                    <p:cond delay="0"/>
                                  </p:stCondLst>
                                  <p:childTnLst>
                                    <p:animEffect transition="out" filter="fade">
                                      <p:cBhvr>
                                        <p:cTn id="121" dur="500"/>
                                        <p:tgtEl>
                                          <p:spTgt spid="49"/>
                                        </p:tgtEl>
                                      </p:cBhvr>
                                    </p:animEffect>
                                    <p:set>
                                      <p:cBhvr>
                                        <p:cTn id="122" dur="1" fill="hold">
                                          <p:stCondLst>
                                            <p:cond delay="499"/>
                                          </p:stCondLst>
                                        </p:cTn>
                                        <p:tgtEl>
                                          <p:spTgt spid="49"/>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5"/>
                                        </p:tgtEl>
                                      </p:cBhvr>
                                    </p:animEffect>
                                    <p:set>
                                      <p:cBhvr>
                                        <p:cTn id="125" dur="1" fill="hold">
                                          <p:stCondLst>
                                            <p:cond delay="499"/>
                                          </p:stCondLst>
                                        </p:cTn>
                                        <p:tgtEl>
                                          <p:spTgt spid="55"/>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56"/>
                                        </p:tgtEl>
                                      </p:cBhvr>
                                    </p:animEffect>
                                    <p:set>
                                      <p:cBhvr>
                                        <p:cTn id="128" dur="1" fill="hold">
                                          <p:stCondLst>
                                            <p:cond delay="499"/>
                                          </p:stCondLst>
                                        </p:cTn>
                                        <p:tgtEl>
                                          <p:spTgt spid="56"/>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57"/>
                                        </p:tgtEl>
                                      </p:cBhvr>
                                    </p:animEffect>
                                    <p:set>
                                      <p:cBhvr>
                                        <p:cTn id="131" dur="1" fill="hold">
                                          <p:stCondLst>
                                            <p:cond delay="499"/>
                                          </p:stCondLst>
                                        </p:cTn>
                                        <p:tgtEl>
                                          <p:spTgt spid="57"/>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1000"/>
                                        <p:tgtEl>
                                          <p:spTgt spid="59"/>
                                        </p:tgtEl>
                                      </p:cBhvr>
                                    </p:animEffect>
                                  </p:childTnLst>
                                </p:cTn>
                              </p:par>
                              <p:par>
                                <p:cTn id="137" presetID="10" presetClass="exit" presetSubtype="0" fill="hold" grpId="1" nodeType="withEffect">
                                  <p:stCondLst>
                                    <p:cond delay="0"/>
                                  </p:stCondLst>
                                  <p:childTnLst>
                                    <p:animEffect transition="out" filter="fade">
                                      <p:cBhvr>
                                        <p:cTn id="138" dur="500"/>
                                        <p:tgtEl>
                                          <p:spTgt spid="58"/>
                                        </p:tgtEl>
                                      </p:cBhvr>
                                    </p:animEffect>
                                    <p:set>
                                      <p:cBhvr>
                                        <p:cTn id="139" dur="1" fill="hold">
                                          <p:stCondLst>
                                            <p:cond delay="499"/>
                                          </p:stCondLst>
                                        </p:cTn>
                                        <p:tgtEl>
                                          <p:spTgt spid="58"/>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52"/>
                                        </p:tgtEl>
                                      </p:cBhvr>
                                    </p:animEffect>
                                    <p:set>
                                      <p:cBhvr>
                                        <p:cTn id="142" dur="1" fill="hold">
                                          <p:stCondLst>
                                            <p:cond delay="499"/>
                                          </p:stCondLst>
                                        </p:cTn>
                                        <p:tgtEl>
                                          <p:spTgt spid="52"/>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62"/>
                                        </p:tgtEl>
                                      </p:cBhvr>
                                    </p:animEffect>
                                    <p:set>
                                      <p:cBhvr>
                                        <p:cTn id="145"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0" grpId="0" animBg="1"/>
      <p:bldP spid="50" grpId="1" animBg="1"/>
      <p:bldP spid="58" grpId="0" animBg="1"/>
      <p:bldP spid="58" grpId="1" animBg="1"/>
      <p:bldP spid="52" grpId="0" animBg="1"/>
      <p:bldP spid="52" grpId="1" animBg="1"/>
      <p:bldP spid="59" grpId="0" animBg="1"/>
      <p:bldP spid="62" grpId="0" animBg="1"/>
      <p:bldP spid="6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5AEC47-4703-4E78-B5E8-8C678CF172E3}"/>
              </a:ext>
            </a:extLst>
          </p:cNvPr>
          <p:cNvSpPr txBox="1"/>
          <p:nvPr/>
        </p:nvSpPr>
        <p:spPr>
          <a:xfrm>
            <a:off x="870391" y="127825"/>
            <a:ext cx="10420249" cy="646331"/>
          </a:xfrm>
          <a:custGeom>
            <a:avLst/>
            <a:gdLst>
              <a:gd name="connsiteX0" fmla="*/ 0 w 10420249"/>
              <a:gd name="connsiteY0" fmla="*/ 0 h 646331"/>
              <a:gd name="connsiteX1" fmla="*/ 578903 w 10420249"/>
              <a:gd name="connsiteY1" fmla="*/ 0 h 646331"/>
              <a:gd name="connsiteX2" fmla="*/ 1157805 w 10420249"/>
              <a:gd name="connsiteY2" fmla="*/ 0 h 646331"/>
              <a:gd name="connsiteX3" fmla="*/ 1945113 w 10420249"/>
              <a:gd name="connsiteY3" fmla="*/ 0 h 646331"/>
              <a:gd name="connsiteX4" fmla="*/ 2419813 w 10420249"/>
              <a:gd name="connsiteY4" fmla="*/ 0 h 646331"/>
              <a:gd name="connsiteX5" fmla="*/ 2894514 w 10420249"/>
              <a:gd name="connsiteY5" fmla="*/ 0 h 646331"/>
              <a:gd name="connsiteX6" fmla="*/ 3473416 w 10420249"/>
              <a:gd name="connsiteY6" fmla="*/ 0 h 646331"/>
              <a:gd name="connsiteX7" fmla="*/ 4156522 w 10420249"/>
              <a:gd name="connsiteY7" fmla="*/ 0 h 646331"/>
              <a:gd name="connsiteX8" fmla="*/ 4839627 w 10420249"/>
              <a:gd name="connsiteY8" fmla="*/ 0 h 646331"/>
              <a:gd name="connsiteX9" fmla="*/ 5522732 w 10420249"/>
              <a:gd name="connsiteY9" fmla="*/ 0 h 646331"/>
              <a:gd name="connsiteX10" fmla="*/ 6310040 w 10420249"/>
              <a:gd name="connsiteY10" fmla="*/ 0 h 646331"/>
              <a:gd name="connsiteX11" fmla="*/ 6888942 w 10420249"/>
              <a:gd name="connsiteY11" fmla="*/ 0 h 646331"/>
              <a:gd name="connsiteX12" fmla="*/ 7572048 w 10420249"/>
              <a:gd name="connsiteY12" fmla="*/ 0 h 646331"/>
              <a:gd name="connsiteX13" fmla="*/ 8150950 w 10420249"/>
              <a:gd name="connsiteY13" fmla="*/ 0 h 646331"/>
              <a:gd name="connsiteX14" fmla="*/ 8729853 w 10420249"/>
              <a:gd name="connsiteY14" fmla="*/ 0 h 646331"/>
              <a:gd name="connsiteX15" fmla="*/ 9308756 w 10420249"/>
              <a:gd name="connsiteY15" fmla="*/ 0 h 646331"/>
              <a:gd name="connsiteX16" fmla="*/ 9575051 w 10420249"/>
              <a:gd name="connsiteY16" fmla="*/ 0 h 646331"/>
              <a:gd name="connsiteX17" fmla="*/ 10420249 w 10420249"/>
              <a:gd name="connsiteY17" fmla="*/ 0 h 646331"/>
              <a:gd name="connsiteX18" fmla="*/ 10420249 w 10420249"/>
              <a:gd name="connsiteY18" fmla="*/ 303776 h 646331"/>
              <a:gd name="connsiteX19" fmla="*/ 10420249 w 10420249"/>
              <a:gd name="connsiteY19" fmla="*/ 646331 h 646331"/>
              <a:gd name="connsiteX20" fmla="*/ 9945549 w 10420249"/>
              <a:gd name="connsiteY20" fmla="*/ 646331 h 646331"/>
              <a:gd name="connsiteX21" fmla="*/ 9366646 w 10420249"/>
              <a:gd name="connsiteY21" fmla="*/ 646331 h 646331"/>
              <a:gd name="connsiteX22" fmla="*/ 9100351 w 10420249"/>
              <a:gd name="connsiteY22" fmla="*/ 646331 h 646331"/>
              <a:gd name="connsiteX23" fmla="*/ 8625651 w 10420249"/>
              <a:gd name="connsiteY23" fmla="*/ 646331 h 646331"/>
              <a:gd name="connsiteX24" fmla="*/ 7942545 w 10420249"/>
              <a:gd name="connsiteY24" fmla="*/ 646331 h 646331"/>
              <a:gd name="connsiteX25" fmla="*/ 7572048 w 10420249"/>
              <a:gd name="connsiteY25" fmla="*/ 646331 h 646331"/>
              <a:gd name="connsiteX26" fmla="*/ 6784740 w 10420249"/>
              <a:gd name="connsiteY26" fmla="*/ 646331 h 646331"/>
              <a:gd name="connsiteX27" fmla="*/ 5997432 w 10420249"/>
              <a:gd name="connsiteY27" fmla="*/ 646331 h 646331"/>
              <a:gd name="connsiteX28" fmla="*/ 5418529 w 10420249"/>
              <a:gd name="connsiteY28" fmla="*/ 646331 h 646331"/>
              <a:gd name="connsiteX29" fmla="*/ 4631222 w 10420249"/>
              <a:gd name="connsiteY29" fmla="*/ 646331 h 646331"/>
              <a:gd name="connsiteX30" fmla="*/ 4052319 w 10420249"/>
              <a:gd name="connsiteY30" fmla="*/ 646331 h 646331"/>
              <a:gd name="connsiteX31" fmla="*/ 3369214 w 10420249"/>
              <a:gd name="connsiteY31" fmla="*/ 646331 h 646331"/>
              <a:gd name="connsiteX32" fmla="*/ 3102919 w 10420249"/>
              <a:gd name="connsiteY32" fmla="*/ 646331 h 646331"/>
              <a:gd name="connsiteX33" fmla="*/ 2315611 w 10420249"/>
              <a:gd name="connsiteY33" fmla="*/ 646331 h 646331"/>
              <a:gd name="connsiteX34" fmla="*/ 1840911 w 10420249"/>
              <a:gd name="connsiteY34" fmla="*/ 646331 h 646331"/>
              <a:gd name="connsiteX35" fmla="*/ 1157805 w 10420249"/>
              <a:gd name="connsiteY35" fmla="*/ 646331 h 646331"/>
              <a:gd name="connsiteX36" fmla="*/ 891510 w 10420249"/>
              <a:gd name="connsiteY36" fmla="*/ 646331 h 646331"/>
              <a:gd name="connsiteX37" fmla="*/ 0 w 10420249"/>
              <a:gd name="connsiteY37" fmla="*/ 646331 h 646331"/>
              <a:gd name="connsiteX38" fmla="*/ 0 w 10420249"/>
              <a:gd name="connsiteY38" fmla="*/ 329629 h 646331"/>
              <a:gd name="connsiteX39" fmla="*/ 0 w 10420249"/>
              <a:gd name="connsiteY3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420249" h="646331" fill="none" extrusionOk="0">
                <a:moveTo>
                  <a:pt x="0" y="0"/>
                </a:moveTo>
                <a:cubicBezTo>
                  <a:pt x="224645" y="-51289"/>
                  <a:pt x="356373" y="47253"/>
                  <a:pt x="578903" y="0"/>
                </a:cubicBezTo>
                <a:cubicBezTo>
                  <a:pt x="801433" y="-47253"/>
                  <a:pt x="930776" y="60598"/>
                  <a:pt x="1157805" y="0"/>
                </a:cubicBezTo>
                <a:cubicBezTo>
                  <a:pt x="1384834" y="-60598"/>
                  <a:pt x="1575909" y="14251"/>
                  <a:pt x="1945113" y="0"/>
                </a:cubicBezTo>
                <a:cubicBezTo>
                  <a:pt x="2314317" y="-14251"/>
                  <a:pt x="2210949" y="47041"/>
                  <a:pt x="2419813" y="0"/>
                </a:cubicBezTo>
                <a:cubicBezTo>
                  <a:pt x="2628677" y="-47041"/>
                  <a:pt x="2750959" y="7342"/>
                  <a:pt x="2894514" y="0"/>
                </a:cubicBezTo>
                <a:cubicBezTo>
                  <a:pt x="3038069" y="-7342"/>
                  <a:pt x="3289341" y="482"/>
                  <a:pt x="3473416" y="0"/>
                </a:cubicBezTo>
                <a:cubicBezTo>
                  <a:pt x="3657491" y="-482"/>
                  <a:pt x="3903494" y="29162"/>
                  <a:pt x="4156522" y="0"/>
                </a:cubicBezTo>
                <a:cubicBezTo>
                  <a:pt x="4409550" y="-29162"/>
                  <a:pt x="4551659" y="30081"/>
                  <a:pt x="4839627" y="0"/>
                </a:cubicBezTo>
                <a:cubicBezTo>
                  <a:pt x="5127595" y="-30081"/>
                  <a:pt x="5265185" y="48757"/>
                  <a:pt x="5522732" y="0"/>
                </a:cubicBezTo>
                <a:cubicBezTo>
                  <a:pt x="5780280" y="-48757"/>
                  <a:pt x="6046382" y="55314"/>
                  <a:pt x="6310040" y="0"/>
                </a:cubicBezTo>
                <a:cubicBezTo>
                  <a:pt x="6573698" y="-55314"/>
                  <a:pt x="6767785" y="3040"/>
                  <a:pt x="6888942" y="0"/>
                </a:cubicBezTo>
                <a:cubicBezTo>
                  <a:pt x="7010099" y="-3040"/>
                  <a:pt x="7402128" y="49520"/>
                  <a:pt x="7572048" y="0"/>
                </a:cubicBezTo>
                <a:cubicBezTo>
                  <a:pt x="7741968" y="-49520"/>
                  <a:pt x="7944058" y="55220"/>
                  <a:pt x="8150950" y="0"/>
                </a:cubicBezTo>
                <a:cubicBezTo>
                  <a:pt x="8357842" y="-55220"/>
                  <a:pt x="8568909" y="17703"/>
                  <a:pt x="8729853" y="0"/>
                </a:cubicBezTo>
                <a:cubicBezTo>
                  <a:pt x="8890797" y="-17703"/>
                  <a:pt x="9078709" y="32030"/>
                  <a:pt x="9308756" y="0"/>
                </a:cubicBezTo>
                <a:cubicBezTo>
                  <a:pt x="9538803" y="-32030"/>
                  <a:pt x="9464562" y="8334"/>
                  <a:pt x="9575051" y="0"/>
                </a:cubicBezTo>
                <a:cubicBezTo>
                  <a:pt x="9685541" y="-8334"/>
                  <a:pt x="10151560" y="22674"/>
                  <a:pt x="10420249" y="0"/>
                </a:cubicBezTo>
                <a:cubicBezTo>
                  <a:pt x="10424246" y="91976"/>
                  <a:pt x="10398663" y="173083"/>
                  <a:pt x="10420249" y="303776"/>
                </a:cubicBezTo>
                <a:cubicBezTo>
                  <a:pt x="10441835" y="434469"/>
                  <a:pt x="10398889" y="537856"/>
                  <a:pt x="10420249" y="646331"/>
                </a:cubicBezTo>
                <a:cubicBezTo>
                  <a:pt x="10282797" y="659521"/>
                  <a:pt x="10108605" y="610417"/>
                  <a:pt x="9945549" y="646331"/>
                </a:cubicBezTo>
                <a:cubicBezTo>
                  <a:pt x="9782493" y="682245"/>
                  <a:pt x="9575273" y="593783"/>
                  <a:pt x="9366646" y="646331"/>
                </a:cubicBezTo>
                <a:cubicBezTo>
                  <a:pt x="9158019" y="698879"/>
                  <a:pt x="9213826" y="614660"/>
                  <a:pt x="9100351" y="646331"/>
                </a:cubicBezTo>
                <a:cubicBezTo>
                  <a:pt x="8986876" y="678002"/>
                  <a:pt x="8818760" y="610977"/>
                  <a:pt x="8625651" y="646331"/>
                </a:cubicBezTo>
                <a:cubicBezTo>
                  <a:pt x="8432542" y="681685"/>
                  <a:pt x="8144871" y="565775"/>
                  <a:pt x="7942545" y="646331"/>
                </a:cubicBezTo>
                <a:cubicBezTo>
                  <a:pt x="7740219" y="726887"/>
                  <a:pt x="7668626" y="608802"/>
                  <a:pt x="7572048" y="646331"/>
                </a:cubicBezTo>
                <a:cubicBezTo>
                  <a:pt x="7475470" y="683860"/>
                  <a:pt x="7127894" y="640184"/>
                  <a:pt x="6784740" y="646331"/>
                </a:cubicBezTo>
                <a:cubicBezTo>
                  <a:pt x="6441586" y="652478"/>
                  <a:pt x="6160017" y="615827"/>
                  <a:pt x="5997432" y="646331"/>
                </a:cubicBezTo>
                <a:cubicBezTo>
                  <a:pt x="5834847" y="676835"/>
                  <a:pt x="5600701" y="598310"/>
                  <a:pt x="5418529" y="646331"/>
                </a:cubicBezTo>
                <a:cubicBezTo>
                  <a:pt x="5236357" y="694352"/>
                  <a:pt x="4886750" y="578435"/>
                  <a:pt x="4631222" y="646331"/>
                </a:cubicBezTo>
                <a:cubicBezTo>
                  <a:pt x="4375694" y="714227"/>
                  <a:pt x="4236882" y="600246"/>
                  <a:pt x="4052319" y="646331"/>
                </a:cubicBezTo>
                <a:cubicBezTo>
                  <a:pt x="3867756" y="692416"/>
                  <a:pt x="3701296" y="630032"/>
                  <a:pt x="3369214" y="646331"/>
                </a:cubicBezTo>
                <a:cubicBezTo>
                  <a:pt x="3037133" y="662630"/>
                  <a:pt x="3188857" y="643142"/>
                  <a:pt x="3102919" y="646331"/>
                </a:cubicBezTo>
                <a:cubicBezTo>
                  <a:pt x="3016982" y="649520"/>
                  <a:pt x="2644464" y="622911"/>
                  <a:pt x="2315611" y="646331"/>
                </a:cubicBezTo>
                <a:cubicBezTo>
                  <a:pt x="1986758" y="669751"/>
                  <a:pt x="2009876" y="639142"/>
                  <a:pt x="1840911" y="646331"/>
                </a:cubicBezTo>
                <a:cubicBezTo>
                  <a:pt x="1671946" y="653520"/>
                  <a:pt x="1347341" y="637504"/>
                  <a:pt x="1157805" y="646331"/>
                </a:cubicBezTo>
                <a:cubicBezTo>
                  <a:pt x="968269" y="655158"/>
                  <a:pt x="1018290" y="614720"/>
                  <a:pt x="891510" y="646331"/>
                </a:cubicBezTo>
                <a:cubicBezTo>
                  <a:pt x="764730" y="677942"/>
                  <a:pt x="391330" y="547785"/>
                  <a:pt x="0" y="646331"/>
                </a:cubicBezTo>
                <a:cubicBezTo>
                  <a:pt x="-24673" y="552102"/>
                  <a:pt x="25315" y="409874"/>
                  <a:pt x="0" y="329629"/>
                </a:cubicBezTo>
                <a:cubicBezTo>
                  <a:pt x="-25315" y="249384"/>
                  <a:pt x="9351" y="129300"/>
                  <a:pt x="0" y="0"/>
                </a:cubicBezTo>
                <a:close/>
              </a:path>
              <a:path w="10420249" h="646331" stroke="0" extrusionOk="0">
                <a:moveTo>
                  <a:pt x="0" y="0"/>
                </a:moveTo>
                <a:cubicBezTo>
                  <a:pt x="180814" y="-30181"/>
                  <a:pt x="367169" y="46883"/>
                  <a:pt x="474700" y="0"/>
                </a:cubicBezTo>
                <a:cubicBezTo>
                  <a:pt x="582231" y="-46883"/>
                  <a:pt x="618684" y="9018"/>
                  <a:pt x="740995" y="0"/>
                </a:cubicBezTo>
                <a:cubicBezTo>
                  <a:pt x="863307" y="-9018"/>
                  <a:pt x="1316817" y="25340"/>
                  <a:pt x="1528303" y="0"/>
                </a:cubicBezTo>
                <a:cubicBezTo>
                  <a:pt x="1739789" y="-25340"/>
                  <a:pt x="1803363" y="37545"/>
                  <a:pt x="2003003" y="0"/>
                </a:cubicBezTo>
                <a:cubicBezTo>
                  <a:pt x="2202643" y="-37545"/>
                  <a:pt x="2244030" y="18274"/>
                  <a:pt x="2477704" y="0"/>
                </a:cubicBezTo>
                <a:cubicBezTo>
                  <a:pt x="2711378" y="-18274"/>
                  <a:pt x="2992763" y="1350"/>
                  <a:pt x="3265011" y="0"/>
                </a:cubicBezTo>
                <a:cubicBezTo>
                  <a:pt x="3537259" y="-1350"/>
                  <a:pt x="3464202" y="1948"/>
                  <a:pt x="3635509" y="0"/>
                </a:cubicBezTo>
                <a:cubicBezTo>
                  <a:pt x="3806816" y="-1948"/>
                  <a:pt x="4083932" y="54309"/>
                  <a:pt x="4422817" y="0"/>
                </a:cubicBezTo>
                <a:cubicBezTo>
                  <a:pt x="4761702" y="-54309"/>
                  <a:pt x="5002642" y="47029"/>
                  <a:pt x="5210124" y="0"/>
                </a:cubicBezTo>
                <a:cubicBezTo>
                  <a:pt x="5417606" y="-47029"/>
                  <a:pt x="5561343" y="60967"/>
                  <a:pt x="5789027" y="0"/>
                </a:cubicBezTo>
                <a:cubicBezTo>
                  <a:pt x="6016711" y="-60967"/>
                  <a:pt x="6183452" y="5006"/>
                  <a:pt x="6576335" y="0"/>
                </a:cubicBezTo>
                <a:cubicBezTo>
                  <a:pt x="6969218" y="-5006"/>
                  <a:pt x="6903087" y="22174"/>
                  <a:pt x="7051035" y="0"/>
                </a:cubicBezTo>
                <a:cubicBezTo>
                  <a:pt x="7198983" y="-22174"/>
                  <a:pt x="7360867" y="47166"/>
                  <a:pt x="7525735" y="0"/>
                </a:cubicBezTo>
                <a:cubicBezTo>
                  <a:pt x="7690603" y="-47166"/>
                  <a:pt x="7957883" y="38667"/>
                  <a:pt x="8208841" y="0"/>
                </a:cubicBezTo>
                <a:cubicBezTo>
                  <a:pt x="8459799" y="-38667"/>
                  <a:pt x="8455667" y="8703"/>
                  <a:pt x="8683541" y="0"/>
                </a:cubicBezTo>
                <a:cubicBezTo>
                  <a:pt x="8911415" y="-8703"/>
                  <a:pt x="9188850" y="85778"/>
                  <a:pt x="9470849" y="0"/>
                </a:cubicBezTo>
                <a:cubicBezTo>
                  <a:pt x="9752848" y="-85778"/>
                  <a:pt x="9986451" y="61600"/>
                  <a:pt x="10420249" y="0"/>
                </a:cubicBezTo>
                <a:cubicBezTo>
                  <a:pt x="10438219" y="141916"/>
                  <a:pt x="10394105" y="242599"/>
                  <a:pt x="10420249" y="323166"/>
                </a:cubicBezTo>
                <a:cubicBezTo>
                  <a:pt x="10446393" y="403733"/>
                  <a:pt x="10408449" y="537689"/>
                  <a:pt x="10420249" y="646331"/>
                </a:cubicBezTo>
                <a:cubicBezTo>
                  <a:pt x="10345371" y="648934"/>
                  <a:pt x="10252825" y="622320"/>
                  <a:pt x="10153954" y="646331"/>
                </a:cubicBezTo>
                <a:cubicBezTo>
                  <a:pt x="10055083" y="670342"/>
                  <a:pt x="9600195" y="630939"/>
                  <a:pt x="9366646" y="646331"/>
                </a:cubicBezTo>
                <a:cubicBezTo>
                  <a:pt x="9133097" y="661723"/>
                  <a:pt x="8997419" y="585768"/>
                  <a:pt x="8787743" y="646331"/>
                </a:cubicBezTo>
                <a:cubicBezTo>
                  <a:pt x="8578067" y="706894"/>
                  <a:pt x="8584668" y="607580"/>
                  <a:pt x="8417246" y="646331"/>
                </a:cubicBezTo>
                <a:cubicBezTo>
                  <a:pt x="8249824" y="685082"/>
                  <a:pt x="8051148" y="617738"/>
                  <a:pt x="7838343" y="646331"/>
                </a:cubicBezTo>
                <a:cubicBezTo>
                  <a:pt x="7625538" y="674924"/>
                  <a:pt x="7655108" y="639652"/>
                  <a:pt x="7572048" y="646331"/>
                </a:cubicBezTo>
                <a:cubicBezTo>
                  <a:pt x="7488988" y="653010"/>
                  <a:pt x="7417595" y="628914"/>
                  <a:pt x="7305752" y="646331"/>
                </a:cubicBezTo>
                <a:cubicBezTo>
                  <a:pt x="7193909" y="663748"/>
                  <a:pt x="6995192" y="646014"/>
                  <a:pt x="6726850" y="646331"/>
                </a:cubicBezTo>
                <a:cubicBezTo>
                  <a:pt x="6458508" y="646648"/>
                  <a:pt x="6505589" y="624606"/>
                  <a:pt x="6356352" y="646331"/>
                </a:cubicBezTo>
                <a:cubicBezTo>
                  <a:pt x="6207115" y="668056"/>
                  <a:pt x="5825181" y="610048"/>
                  <a:pt x="5673247" y="646331"/>
                </a:cubicBezTo>
                <a:cubicBezTo>
                  <a:pt x="5521314" y="682614"/>
                  <a:pt x="5443861" y="631310"/>
                  <a:pt x="5302749" y="646331"/>
                </a:cubicBezTo>
                <a:cubicBezTo>
                  <a:pt x="5161637" y="661352"/>
                  <a:pt x="4925256" y="621724"/>
                  <a:pt x="4619644" y="646331"/>
                </a:cubicBezTo>
                <a:cubicBezTo>
                  <a:pt x="4314032" y="670938"/>
                  <a:pt x="4415645" y="632976"/>
                  <a:pt x="4353348" y="646331"/>
                </a:cubicBezTo>
                <a:cubicBezTo>
                  <a:pt x="4291051" y="659686"/>
                  <a:pt x="3878452" y="607455"/>
                  <a:pt x="3670243" y="646331"/>
                </a:cubicBezTo>
                <a:cubicBezTo>
                  <a:pt x="3462034" y="685207"/>
                  <a:pt x="3382946" y="606349"/>
                  <a:pt x="3299746" y="646331"/>
                </a:cubicBezTo>
                <a:cubicBezTo>
                  <a:pt x="3216546" y="686313"/>
                  <a:pt x="3153180" y="625157"/>
                  <a:pt x="3033450" y="646331"/>
                </a:cubicBezTo>
                <a:cubicBezTo>
                  <a:pt x="2913720" y="667505"/>
                  <a:pt x="2783812" y="630199"/>
                  <a:pt x="2662953" y="646331"/>
                </a:cubicBezTo>
                <a:cubicBezTo>
                  <a:pt x="2542094" y="662463"/>
                  <a:pt x="2207731" y="599725"/>
                  <a:pt x="1979847" y="646331"/>
                </a:cubicBezTo>
                <a:cubicBezTo>
                  <a:pt x="1751963" y="692937"/>
                  <a:pt x="1714649" y="602203"/>
                  <a:pt x="1609350" y="646331"/>
                </a:cubicBezTo>
                <a:cubicBezTo>
                  <a:pt x="1504051" y="690459"/>
                  <a:pt x="1403693" y="632598"/>
                  <a:pt x="1343054" y="646331"/>
                </a:cubicBezTo>
                <a:cubicBezTo>
                  <a:pt x="1282415" y="660064"/>
                  <a:pt x="1082979" y="613971"/>
                  <a:pt x="972557" y="646331"/>
                </a:cubicBezTo>
                <a:cubicBezTo>
                  <a:pt x="862135" y="678691"/>
                  <a:pt x="609872" y="602935"/>
                  <a:pt x="497856" y="646331"/>
                </a:cubicBezTo>
                <a:cubicBezTo>
                  <a:pt x="385840" y="689727"/>
                  <a:pt x="141085" y="620831"/>
                  <a:pt x="0" y="646331"/>
                </a:cubicBezTo>
                <a:cubicBezTo>
                  <a:pt x="-26994" y="566715"/>
                  <a:pt x="3554" y="454622"/>
                  <a:pt x="0" y="336092"/>
                </a:cubicBezTo>
                <a:cubicBezTo>
                  <a:pt x="-3554" y="217562"/>
                  <a:pt x="40250" y="150663"/>
                  <a:pt x="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shape">
              <a:fillToRect l="50000" t="50000" r="50000" b="50000"/>
            </a:path>
            <a:tileRect/>
          </a:gradFill>
          <a:ln w="22225">
            <a:solidFill>
              <a:schemeClr val="accent2"/>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Če pestrosti povezav v ekosistemih ne bi bilo</a:t>
            </a:r>
          </a:p>
        </p:txBody>
      </p:sp>
      <p:pic>
        <p:nvPicPr>
          <p:cNvPr id="6" name="Picture 5" descr="A car driving down a busy highway&#10;&#10;Description automatically generated">
            <a:extLst>
              <a:ext uri="{FF2B5EF4-FFF2-40B4-BE49-F238E27FC236}">
                <a16:creationId xmlns:a16="http://schemas.microsoft.com/office/drawing/2014/main" id="{65A6CED8-7CC2-420C-89ED-B11818803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391" y="996610"/>
            <a:ext cx="10420249" cy="5861390"/>
          </a:xfrm>
          <a:prstGeom prst="rect">
            <a:avLst/>
          </a:prstGeom>
        </p:spPr>
      </p:pic>
      <p:sp>
        <p:nvSpPr>
          <p:cNvPr id="8" name="Half Frame 7">
            <a:extLst>
              <a:ext uri="{FF2B5EF4-FFF2-40B4-BE49-F238E27FC236}">
                <a16:creationId xmlns:a16="http://schemas.microsoft.com/office/drawing/2014/main" id="{224416F5-C295-48D8-8007-DB408C37D180}"/>
              </a:ext>
            </a:extLst>
          </p:cNvPr>
          <p:cNvSpPr/>
          <p:nvPr/>
        </p:nvSpPr>
        <p:spPr>
          <a:xfrm rot="10800000">
            <a:off x="9941796" y="59811"/>
            <a:ext cx="1725663" cy="914400"/>
          </a:xfrm>
          <a:prstGeom prst="halfFrame">
            <a:avLst>
              <a:gd name="adj1" fmla="val 15504"/>
              <a:gd name="adj2" fmla="val 3333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solidFill>
                <a:schemeClr val="tx1"/>
              </a:solidFill>
            </a:endParaRPr>
          </a:p>
        </p:txBody>
      </p:sp>
      <p:sp>
        <p:nvSpPr>
          <p:cNvPr id="10" name="Half Frame 9">
            <a:extLst>
              <a:ext uri="{FF2B5EF4-FFF2-40B4-BE49-F238E27FC236}">
                <a16:creationId xmlns:a16="http://schemas.microsoft.com/office/drawing/2014/main" id="{C4F42C9C-F65F-407B-8CA1-184604D34E49}"/>
              </a:ext>
            </a:extLst>
          </p:cNvPr>
          <p:cNvSpPr/>
          <p:nvPr/>
        </p:nvSpPr>
        <p:spPr>
          <a:xfrm rot="10800000" flipH="1" flipV="1">
            <a:off x="701748" y="842172"/>
            <a:ext cx="1639991" cy="407126"/>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solidFill>
                <a:schemeClr val="tx1"/>
              </a:solidFill>
            </a:endParaRPr>
          </a:p>
        </p:txBody>
      </p:sp>
      <p:sp>
        <p:nvSpPr>
          <p:cNvPr id="2" name="Explosion: 8 Points 1">
            <a:extLst>
              <a:ext uri="{FF2B5EF4-FFF2-40B4-BE49-F238E27FC236}">
                <a16:creationId xmlns:a16="http://schemas.microsoft.com/office/drawing/2014/main" id="{5375ED79-BFEC-4874-A83A-E154F8A31973}"/>
              </a:ext>
            </a:extLst>
          </p:cNvPr>
          <p:cNvSpPr/>
          <p:nvPr/>
        </p:nvSpPr>
        <p:spPr>
          <a:xfrm>
            <a:off x="10843144" y="127717"/>
            <a:ext cx="956930" cy="85769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1" name="Graphic 10" descr="Car">
            <a:extLst>
              <a:ext uri="{FF2B5EF4-FFF2-40B4-BE49-F238E27FC236}">
                <a16:creationId xmlns:a16="http://schemas.microsoft.com/office/drawing/2014/main" id="{7B1FD1AD-6FAE-4E6C-8E23-A53F4D50177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14400" y="137780"/>
            <a:ext cx="914400" cy="914400"/>
          </a:xfrm>
          <a:prstGeom prst="rect">
            <a:avLst/>
          </a:prstGeom>
        </p:spPr>
      </p:pic>
    </p:spTree>
    <p:extLst>
      <p:ext uri="{BB962C8B-B14F-4D97-AF65-F5344CB8AC3E}">
        <p14:creationId xmlns:p14="http://schemas.microsoft.com/office/powerpoint/2010/main" val="73553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afterEffect" p14:presetBounceEnd="20000">
                                      <p:stCondLst>
                                        <p:cond delay="8000"/>
                                      </p:stCondLst>
                                      <p:childTnLst>
                                        <p:animMotion origin="layout" path="M -6.93889E-18 4.44444E-6 L 0.93581 -0.00625 " pathEditMode="relative" rAng="0" ptsTypes="AA" p14:bounceEnd="20000">
                                          <p:cBhvr>
                                            <p:cTn id="6" dur="5000" fill="hold"/>
                                            <p:tgtEl>
                                              <p:spTgt spid="11"/>
                                            </p:tgtEl>
                                            <p:attrNameLst>
                                              <p:attrName>ppt_x</p:attrName>
                                              <p:attrName>ppt_y</p:attrName>
                                            </p:attrNameLst>
                                          </p:cBhvr>
                                          <p:rCtr x="46784" y="-324"/>
                                        </p:animMotion>
                                      </p:childTnLst>
                                    </p:cTn>
                                  </p:par>
                                  <p:par>
                                    <p:cTn id="7" presetID="1" presetClass="entr" presetSubtype="0" fill="hold" grpId="0" nodeType="withEffect">
                                      <p:stCondLst>
                                        <p:cond delay="1200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afterEffect">
                                      <p:stCondLst>
                                        <p:cond delay="8000"/>
                                      </p:stCondLst>
                                      <p:childTnLst>
                                        <p:animMotion origin="layout" path="M -6.93889E-18 4.44444E-6 L 0.93581 -0.00625 " pathEditMode="relative" rAng="0" ptsTypes="AA">
                                          <p:cBhvr>
                                            <p:cTn id="6" dur="5000" fill="hold"/>
                                            <p:tgtEl>
                                              <p:spTgt spid="11"/>
                                            </p:tgtEl>
                                            <p:attrNameLst>
                                              <p:attrName>ppt_x</p:attrName>
                                              <p:attrName>ppt_y</p:attrName>
                                            </p:attrNameLst>
                                          </p:cBhvr>
                                          <p:rCtr x="46784" y="-324"/>
                                        </p:animMotion>
                                      </p:childTnLst>
                                    </p:cTn>
                                  </p:par>
                                  <p:par>
                                    <p:cTn id="7" presetID="1" presetClass="entr" presetSubtype="0" fill="hold" grpId="0" nodeType="withEffect">
                                      <p:stCondLst>
                                        <p:cond delay="1200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1625</Words>
  <Application>Microsoft Office PowerPoint</Application>
  <PresentationFormat>Widescreen</PresentationFormat>
  <Paragraphs>182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Davorin Tome</dc:creator>
  <cp:lastModifiedBy>Maja Opalički Slabe</cp:lastModifiedBy>
  <cp:revision>125</cp:revision>
  <dcterms:created xsi:type="dcterms:W3CDTF">2019-09-12T19:24:43Z</dcterms:created>
  <dcterms:modified xsi:type="dcterms:W3CDTF">2019-12-30T10:31:14Z</dcterms:modified>
</cp:coreProperties>
</file>