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5" r:id="rId3"/>
    <p:sldId id="257" r:id="rId4"/>
    <p:sldId id="258" r:id="rId5"/>
    <p:sldId id="259" r:id="rId6"/>
    <p:sldId id="265" r:id="rId7"/>
    <p:sldId id="266" r:id="rId8"/>
    <p:sldId id="267" r:id="rId9"/>
    <p:sldId id="268" r:id="rId10"/>
    <p:sldId id="269" r:id="rId11"/>
    <p:sldId id="270" r:id="rId12"/>
    <p:sldId id="271" r:id="rId13"/>
    <p:sldId id="272" r:id="rId14"/>
    <p:sldId id="273" r:id="rId15"/>
    <p:sldId id="274" r:id="rId16"/>
    <p:sldId id="277" r:id="rId17"/>
    <p:sldId id="278" r:id="rId1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p:cViewPr varScale="1">
        <p:scale>
          <a:sx n="99" d="100"/>
          <a:sy n="99" d="100"/>
        </p:scale>
        <p:origin x="72" y="7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BF582-21C3-408A-91E7-23DDFD339311}" type="datetimeFigureOut">
              <a:rPr lang="sl-SI" smtClean="0"/>
              <a:t>2. 10. 2018</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3CA04-F620-41DC-8FDB-79B108E058F6}" type="slidenum">
              <a:rPr lang="sl-SI" smtClean="0"/>
              <a:t>‹#›</a:t>
            </a:fld>
            <a:endParaRPr lang="sl-SI"/>
          </a:p>
        </p:txBody>
      </p:sp>
    </p:spTree>
    <p:extLst>
      <p:ext uri="{BB962C8B-B14F-4D97-AF65-F5344CB8AC3E}">
        <p14:creationId xmlns:p14="http://schemas.microsoft.com/office/powerpoint/2010/main" val="170631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 beseda zveni kot da je to nekaj zelo zapletenega, a le zato, ker je izraz poslovenjena tujka. V resnici je </a:t>
            </a: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nekaj zelo preprostega. V ne tako davnih časih smo imeli v osnovni šoli predmet »Spoznavanje narave in družbe«. Ko smo pri predmetu obravnavali naravo, je bilo prvo, kar smo si morali zapomniti, da poznamo »živo naravo« in »neživo naravo«. Danes »živo naravo« imenujemo </a:t>
            </a: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2</a:t>
            </a:fld>
            <a:endParaRPr lang="sl-SI"/>
          </a:p>
        </p:txBody>
      </p:sp>
    </p:spTree>
    <p:extLst>
      <p:ext uri="{BB962C8B-B14F-4D97-AF65-F5344CB8AC3E}">
        <p14:creationId xmlns:p14="http://schemas.microsoft.com/office/powerpoint/2010/main" val="387661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Z nekaj več težavami si predstavljamo, da so del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tudi pajki, gobe, stonoge, muhe, komarji, …, torej vrste, ki jih poznamo slabo, ali pa se v našem življenju pojavljajo kot ne-bodi-si-ga-treba! </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11</a:t>
            </a:fld>
            <a:endParaRPr lang="sl-SI"/>
          </a:p>
        </p:txBody>
      </p:sp>
    </p:spTree>
    <p:extLst>
      <p:ext uri="{BB962C8B-B14F-4D97-AF65-F5344CB8AC3E}">
        <p14:creationId xmlns:p14="http://schemas.microsoft.com/office/powerpoint/2010/main" val="149150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Nikoli ob besedi </a:t>
            </a: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ne pomislimo na enoceličarje, bakterije, ki so nam povsem nevidni. </a:t>
            </a:r>
          </a:p>
          <a:p>
            <a:r>
              <a:rPr lang="sl-SI" sz="1200" kern="1200" dirty="0" smtClean="0">
                <a:solidFill>
                  <a:schemeClr val="tx1"/>
                </a:solidFill>
                <a:effectLst/>
                <a:latin typeface="+mn-lt"/>
                <a:ea typeface="+mn-ea"/>
                <a:cs typeface="+mn-cs"/>
              </a:rPr>
              <a:t>In nikoli ob besedi </a:t>
            </a: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ne pomislimo na človeka. Tudi ljudje smo del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12</a:t>
            </a:fld>
            <a:endParaRPr lang="sl-SI"/>
          </a:p>
        </p:txBody>
      </p:sp>
    </p:spTree>
    <p:extLst>
      <p:ext uri="{BB962C8B-B14F-4D97-AF65-F5344CB8AC3E}">
        <p14:creationId xmlns:p14="http://schemas.microsoft.com/office/powerpoint/2010/main" val="123314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Vse vrste preživijo le, če so med sabo povezane. Ptice ne morejo brez metuljev, s katerimi se hranijo, metulji ne morejo brez cvetlic, ki so vir nektarja in na katerih počivajo. Brez enoceličarjev in bakterij, bi se trupla poginulih živali in rastlin kopičila, zmanjkalo bi prostora za žive organizme. Zato je tako pomembno ohranjati vse vrste v okolju, ne le tistih, ki so nam všeč. Tudi ljudje smo tesno vpeti v to mrežo soodvisnost, in tudi ljudje brez drugih vrst, brez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brez številnih uslug, ki nam jih nudi, ne mremo preživeti. </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13</a:t>
            </a:fld>
            <a:endParaRPr lang="sl-SI"/>
          </a:p>
        </p:txBody>
      </p:sp>
    </p:spTree>
    <p:extLst>
      <p:ext uri="{BB962C8B-B14F-4D97-AF65-F5344CB8AC3E}">
        <p14:creationId xmlns:p14="http://schemas.microsoft.com/office/powerpoint/2010/main" val="126518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sym typeface="Wingdings" panose="05000000000000000000" pitchFamily="2" charset="2"/>
              </a:rPr>
              <a:t></a:t>
            </a:r>
            <a:r>
              <a:rPr lang="sl-SI" sz="1200" kern="1200" dirty="0" smtClean="0">
                <a:solidFill>
                  <a:schemeClr val="tx1"/>
                </a:solidFill>
                <a:effectLst/>
                <a:latin typeface="+mn-lt"/>
                <a:ea typeface="+mn-ea"/>
                <a:cs typeface="+mn-cs"/>
              </a:rPr>
              <a:t>Brez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bi ostali bi brez hrane (sami jo znamo le pripraviti, ne pa tudi izdelati). Ljudje imamo samo z opraševanjem rastlin, ki jih uporabljamo za hrano od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vsako leto koristi za okoli 150 milijard €. Štiri petine prehranskih rastlin je odvisnih od opraševanja. </a:t>
            </a:r>
          </a:p>
          <a:p>
            <a:r>
              <a:rPr lang="sl-SI" sz="1200" kern="1200" dirty="0" smtClean="0">
                <a:solidFill>
                  <a:schemeClr val="tx1"/>
                </a:solidFill>
                <a:effectLst/>
                <a:latin typeface="+mn-lt"/>
                <a:ea typeface="+mn-ea"/>
                <a:cs typeface="+mn-cs"/>
                <a:sym typeface="Wingdings" panose="05000000000000000000" pitchFamily="2" charset="2"/>
              </a:rPr>
              <a:t></a:t>
            </a:r>
            <a:r>
              <a:rPr lang="sl-SI" sz="1200" kern="1200" dirty="0" smtClean="0">
                <a:solidFill>
                  <a:schemeClr val="tx1"/>
                </a:solidFill>
                <a:effectLst/>
                <a:latin typeface="+mn-lt"/>
                <a:ea typeface="+mn-ea"/>
                <a:cs typeface="+mn-cs"/>
              </a:rPr>
              <a:t>Ostali bi brez kisika - tri drevesa naredijo okoli 300kg kisika na leto, kar zadostuje za dihanje enega človeka. Na Zemlji pa nas živi več kot 7 milijard, poleg vseh ostalih vrst, ki tudi potrebujejo kisik za preživetje. Ob tem, ko rastline proizvajajo kisik, se zmanjšuje količina CO2 v ozračju, ustvarja se primerna vlažnost zraka, mikroklima. Za kisik, ki ga delamo ljudje sami, potrebujemo ogromne tovarne, za proizvodnjo porabimo tisoče Megavatov energije, in proizvodnja v tovarnah ne zmanjšuje količine CO2 v ozračju, z izpusti pa se slabša tudi mikroklima. </a:t>
            </a:r>
          </a:p>
          <a:p>
            <a:r>
              <a:rPr lang="sl-SI" sz="1200" kern="1200" dirty="0" smtClean="0">
                <a:solidFill>
                  <a:schemeClr val="tx1"/>
                </a:solidFill>
                <a:effectLst/>
                <a:latin typeface="+mn-lt"/>
                <a:ea typeface="+mn-ea"/>
                <a:cs typeface="+mn-cs"/>
                <a:sym typeface="Wingdings" panose="05000000000000000000" pitchFamily="2" charset="2"/>
              </a:rPr>
              <a:t></a:t>
            </a:r>
            <a:r>
              <a:rPr lang="sl-SI" sz="1200" kern="1200" dirty="0" smtClean="0">
                <a:solidFill>
                  <a:schemeClr val="tx1"/>
                </a:solidFill>
                <a:effectLst/>
                <a:latin typeface="+mn-lt"/>
                <a:ea typeface="+mn-ea"/>
                <a:cs typeface="+mn-cs"/>
              </a:rPr>
              <a:t>Ostali bi brez čiste, pitne vode - čistilne naprave, ki jih izdelamo ljudje prečistijo vodo le s pomočjo živih organizmov. </a:t>
            </a:r>
          </a:p>
          <a:p>
            <a:r>
              <a:rPr lang="sl-SI" sz="1200" kern="1200" dirty="0" smtClean="0">
                <a:solidFill>
                  <a:schemeClr val="tx1"/>
                </a:solidFill>
                <a:effectLst/>
                <a:latin typeface="+mn-lt"/>
                <a:ea typeface="+mn-ea"/>
                <a:cs typeface="+mn-cs"/>
                <a:sym typeface="Wingdings" panose="05000000000000000000" pitchFamily="2" charset="2"/>
              </a:rPr>
              <a:t></a:t>
            </a: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pa nam nudi tudi nepozabna doživetja v naravi, sprostitev, navdih in ideje za nadaljnje delo.</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14</a:t>
            </a:fld>
            <a:endParaRPr lang="sl-SI"/>
          </a:p>
        </p:txBody>
      </p:sp>
    </p:spTree>
    <p:extLst>
      <p:ext uri="{BB962C8B-B14F-4D97-AF65-F5344CB8AC3E}">
        <p14:creationId xmlns:p14="http://schemas.microsoft.com/office/powerpoint/2010/main" val="283432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 potrebujemo, zato jo tudi izkoriščamo. A če smo pri tem neprevidni, jo z izkoriščanjem lahko tudi uničujemo. Izginjanje vrst načeloma ni nič nenavadnega in zaskrbljujočega. V celotni zgodovini Zemlje je izumrlo že več kot 99% vseh vrst, ki so kadarkoli živele. Večina še v času, ko človeka na Zemlji še ni bilo. To pomeni, da živa bitja, že od kar obstoja življenje na Zemlji, nastajajo in tudi izumirajo. </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15</a:t>
            </a:fld>
            <a:endParaRPr lang="sl-SI"/>
          </a:p>
        </p:txBody>
      </p:sp>
    </p:spTree>
    <p:extLst>
      <p:ext uri="{BB962C8B-B14F-4D97-AF65-F5344CB8AC3E}">
        <p14:creationId xmlns:p14="http://schemas.microsoft.com/office/powerpoint/2010/main" val="287432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Zaskrbljujoče pa je, da v zadnjih stoletjih, od kar je človek postala dominantna vrsta na planetu, zaradi izkoriščanja in zabave vrste izumirajo 1000x hitreje kakor običajno, večini še živečih vrst, pa se populacije zmanjšujejo. S tem ne izgubljamo samo ptic in metuljev, ki jih radi gledamo okoli sebe, s tem počasi izgubljamo vse usluge narave, ki nam omogočajo preživetje. Izginjanje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torej ni samo problem zmanjševanja števila vrst prostoživečih živali in rastlin, predvsem je to vprašanje preživetja ljudi – koliko jih bo lahko živelo na Zemlji v prihodnosti in kako kvalitetno? </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16</a:t>
            </a:fld>
            <a:endParaRPr lang="sl-SI"/>
          </a:p>
        </p:txBody>
      </p:sp>
    </p:spTree>
    <p:extLst>
      <p:ext uri="{BB962C8B-B14F-4D97-AF65-F5344CB8AC3E}">
        <p14:creationId xmlns:p14="http://schemas.microsoft.com/office/powerpoint/2010/main" val="834832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Naučiti se moramo izkoriščati naravo na način, ki ne bo puščal trajnih posledic – to je tudi glavno sporočilo v projektu »LIFE-</a:t>
            </a:r>
            <a:r>
              <a:rPr lang="sl-SI" sz="1200" kern="1200" dirty="0" err="1" smtClean="0">
                <a:solidFill>
                  <a:schemeClr val="tx1"/>
                </a:solidFill>
                <a:effectLst/>
                <a:latin typeface="+mn-lt"/>
                <a:ea typeface="+mn-ea"/>
                <a:cs typeface="+mn-cs"/>
              </a:rPr>
              <a:t>NaturaViva</a:t>
            </a:r>
            <a:r>
              <a:rPr lang="sl-SI" sz="1200" kern="1200" dirty="0" smtClean="0">
                <a:solidFill>
                  <a:schemeClr val="tx1"/>
                </a:solidFill>
                <a:effectLst/>
                <a:latin typeface="+mn-lt"/>
                <a:ea typeface="+mn-ea"/>
                <a:cs typeface="+mn-cs"/>
              </a:rPr>
              <a:t>« in to mi imenujemo tudi »Umetnost življenja!« </a:t>
            </a:r>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17</a:t>
            </a:fld>
            <a:endParaRPr lang="sl-SI"/>
          </a:p>
        </p:txBody>
      </p:sp>
    </p:spTree>
    <p:extLst>
      <p:ext uri="{BB962C8B-B14F-4D97-AF65-F5344CB8AC3E}">
        <p14:creationId xmlns:p14="http://schemas.microsoft.com/office/powerpoint/2010/main" val="19730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so vsa živa bitja v vsej svoji številčnosti, pestrosti oblik, zgradbe, dejanj, odzivov, povezav, ….. </a:t>
            </a: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 lahko obravnavamo lokalno, samo na zavarovanem območju, samo v mestu, samo v ribniku, ipd. Nekateri predstavljajo </a:t>
            </a: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 na nacionalnem nivoju, po državah. </a:t>
            </a: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 lahko smatramo tudi globalno, kot ŽIVLJENJE NA ZEMLJI.</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3</a:t>
            </a:fld>
            <a:endParaRPr lang="sl-SI"/>
          </a:p>
        </p:txBody>
      </p:sp>
    </p:spTree>
    <p:extLst>
      <p:ext uri="{BB962C8B-B14F-4D97-AF65-F5344CB8AC3E}">
        <p14:creationId xmlns:p14="http://schemas.microsoft.com/office/powerpoint/2010/main" val="12641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Slovenci se radi pohvalimo, da imamo veliko število vrst. Po do sedaj znanih podatkih živi pri nas okoli 21.000 vrst živali, od tega je okoli 18.000 vrst žuželk. Imamo okoli 3000 vrst višjih rastlin. Na svetu je bilo do sedaj opisanih okoli 1,2 milijona vrst živali, od tega skoraj en  milijon žuželk, višjih rastlin je znanih okoli 300.000 vrst. Strokovnjaki ocenjujejo, da je še bistveno več kot polovica vrst živali nam neznanih in še čakajo na znanstvenike, da se podajo na teren in jih opišejo.</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4</a:t>
            </a:fld>
            <a:endParaRPr lang="sl-SI"/>
          </a:p>
        </p:txBody>
      </p:sp>
    </p:spTree>
    <p:extLst>
      <p:ext uri="{BB962C8B-B14F-4D97-AF65-F5344CB8AC3E}">
        <p14:creationId xmlns:p14="http://schemas.microsoft.com/office/powerpoint/2010/main" val="85949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Nekaj o kvantiteti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v Sloveniji pove primerjava s sosednjimi državami. Na Hrvaškem, ki ima skoraj tri krat več ozemlja kakor Slovenija, je znanih skoraj 18.000 vrst živali. V Avstriji je poznanih več kot 46.000 vrst živali, a je država štiri-krat večja. Italija, s 15x večjo površino od Slovenije, ima le nekaj več kot dva krat več vrst živali. Primerjave med državami pa običajno ne povedo prav veliko o pravih značilnostih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saj temeljijo na nenaravnih, političnih mejah, ki jih </a:t>
            </a: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ne pozna.</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5</a:t>
            </a:fld>
            <a:endParaRPr lang="sl-SI"/>
          </a:p>
        </p:txBody>
      </p:sp>
    </p:spTree>
    <p:extLst>
      <p:ext uri="{BB962C8B-B14F-4D97-AF65-F5344CB8AC3E}">
        <p14:creationId xmlns:p14="http://schemas.microsoft.com/office/powerpoint/2010/main" val="91387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Bolj zgovorne o tem, kakšna je vrstna pestrost pri nas so slike, kjer je število vrst predstavljeno brez političnih meja. PRIMER: ptice, dvoživke, dnevni metulji, kačji pastirji. Bodite pozorni, Slovenija se v večini primerov nahaja na območju, ki je obarvano z rdečo barvo, ki ponazarja veliko </a:t>
            </a: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 Zaključimo lahko, da Slovenija dejansko ima veliko </a:t>
            </a: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 čeprav ne ravno največje. </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6</a:t>
            </a:fld>
            <a:endParaRPr lang="sl-SI"/>
          </a:p>
        </p:txBody>
      </p:sp>
    </p:spTree>
    <p:extLst>
      <p:ext uri="{BB962C8B-B14F-4D97-AF65-F5344CB8AC3E}">
        <p14:creationId xmlns:p14="http://schemas.microsoft.com/office/powerpoint/2010/main" val="196323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Se pa lahko, po do sedaj znanih podatkih, pohvalimo z eno največjih pestrosti podzemeljskih organizmov v Evropi. Vodna favna z 200 vrstami je sploh najbogatejša, kopenska s 150 vrstami pa zaostaja kvečjemu za južnejšimi deli Dinarskega krasa. Pet slovenskih jamskih sistemov se je uvrstilo med 20 najbogatejših na svetu. Postojnsko-planinski jamski sistem s 50 vodnimi in 35 kopenskimi vrstami visoko prednjači.</a:t>
            </a:r>
          </a:p>
          <a:p>
            <a:r>
              <a:rPr lang="sl-SI" sz="1200" kern="1200" dirty="0" smtClean="0">
                <a:solidFill>
                  <a:schemeClr val="tx1"/>
                </a:solidFill>
                <a:effectLst/>
                <a:latin typeface="+mn-lt"/>
                <a:ea typeface="+mn-ea"/>
                <a:cs typeface="+mn-cs"/>
              </a:rPr>
              <a:t>Skratka, sklenemo lahko, da je Slovenija država z veliko </a:t>
            </a: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 čeprav ne ravno največjo.</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7</a:t>
            </a:fld>
            <a:endParaRPr lang="sl-SI"/>
          </a:p>
        </p:txBody>
      </p:sp>
    </p:spTree>
    <p:extLst>
      <p:ext uri="{BB962C8B-B14F-4D97-AF65-F5344CB8AC3E}">
        <p14:creationId xmlns:p14="http://schemas.microsoft.com/office/powerpoint/2010/main" val="6238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smtClean="0">
                <a:solidFill>
                  <a:schemeClr val="tx1"/>
                </a:solidFill>
                <a:effectLst/>
                <a:latin typeface="+mn-lt"/>
                <a:ea typeface="+mn-ea"/>
                <a:cs typeface="+mn-cs"/>
              </a:rPr>
              <a:t>Kaj je vzrok relativno velike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v Sloveniji? Živalske in rastlinske vrste se ves čas prilagajajo na okolje v katerem živijo, zaradi tega v različnih okoljih živijo različne vrste. V Sloveniji pa imamo stičišče zelo različnih okolij. Na SZ je alpski svet, kjer živijo alpski organizmi; na SV je panonski svet, kjer živijo pretežno organizmi prilagojeni na ravnine in travnike, ; na JZ je primorski svet, kjer živijo organizmi prilagojeni na vroča, suha poletja; in na JV dinarski svet, kjer živijo organizmi prilagojeni na gozdove. </a:t>
            </a:r>
          </a:p>
          <a:p>
            <a:r>
              <a:rPr lang="sl-SI" sz="1200" kern="1200" dirty="0" smtClean="0">
                <a:solidFill>
                  <a:schemeClr val="tx1"/>
                </a:solidFill>
                <a:effectLst/>
                <a:latin typeface="+mn-lt"/>
                <a:ea typeface="+mn-ea"/>
                <a:cs typeface="+mn-cs"/>
              </a:rPr>
              <a:t>Poleg tega imamo v Sloveniji več kot 10.000 podzemnih jam, sama okolja pa so, v primerjavi z Zahodno evropskimi državami, še dokaj dobro ohranjena. To vse vpliva, da je Slovenija država z dokaj veliko </a:t>
            </a:r>
            <a:r>
              <a:rPr lang="sl-SI" sz="1200" kern="1200" dirty="0" err="1" smtClean="0">
                <a:solidFill>
                  <a:schemeClr val="tx1"/>
                </a:solidFill>
                <a:effectLst/>
                <a:latin typeface="+mn-lt"/>
                <a:ea typeface="+mn-ea"/>
                <a:cs typeface="+mn-cs"/>
              </a:rPr>
              <a:t>biodiverziteto</a:t>
            </a:r>
            <a:r>
              <a:rPr lang="sl-SI" sz="1200" kern="1200" dirty="0" smtClean="0">
                <a:solidFill>
                  <a:schemeClr val="tx1"/>
                </a:solidFill>
                <a:effectLst/>
                <a:latin typeface="+mn-lt"/>
                <a:ea typeface="+mn-ea"/>
                <a:cs typeface="+mn-cs"/>
              </a:rPr>
              <a:t>.</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8</a:t>
            </a:fld>
            <a:endParaRPr lang="sl-SI"/>
          </a:p>
        </p:txBody>
      </p:sp>
    </p:spTree>
    <p:extLst>
      <p:ext uri="{BB962C8B-B14F-4D97-AF65-F5344CB8AC3E}">
        <p14:creationId xmlns:p14="http://schemas.microsoft.com/office/powerpoint/2010/main" val="98975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Pri vsej samohvali glede </a:t>
            </a:r>
            <a:r>
              <a:rPr lang="sl-SI" sz="1200" kern="1200" dirty="0" err="1" smtClean="0">
                <a:solidFill>
                  <a:schemeClr val="tx1"/>
                </a:solidFill>
                <a:effectLst/>
                <a:latin typeface="+mn-lt"/>
                <a:ea typeface="+mn-ea"/>
                <a:cs typeface="+mn-cs"/>
              </a:rPr>
              <a:t>biodiverzitete</a:t>
            </a:r>
            <a:r>
              <a:rPr lang="en-GB" sz="1200" kern="1200" dirty="0" smtClean="0">
                <a:solidFill>
                  <a:schemeClr val="tx1"/>
                </a:solidFill>
                <a:effectLst/>
                <a:latin typeface="+mn-lt"/>
                <a:ea typeface="+mn-ea"/>
                <a:cs typeface="+mn-cs"/>
              </a:rPr>
              <a:t>,</a:t>
            </a:r>
            <a:r>
              <a:rPr lang="sl-SI" sz="1200" kern="1200" dirty="0" smtClean="0">
                <a:solidFill>
                  <a:schemeClr val="tx1"/>
                </a:solidFill>
                <a:effectLst/>
                <a:latin typeface="+mn-lt"/>
                <a:ea typeface="+mn-ea"/>
                <a:cs typeface="+mn-cs"/>
              </a:rPr>
              <a:t> pa nas njena velikost ne sme zavesti</a:t>
            </a:r>
            <a:r>
              <a:rPr lang="en-GB" sz="1200" kern="1200" dirty="0" smtClean="0">
                <a:solidFill>
                  <a:schemeClr val="tx1"/>
                </a:solidFill>
                <a:effectLst/>
                <a:latin typeface="+mn-lt"/>
                <a:ea typeface="+mn-ea"/>
                <a:cs typeface="+mn-cs"/>
              </a:rPr>
              <a:t>.</a:t>
            </a:r>
            <a:r>
              <a:rPr lang="sl-SI" sz="1200" kern="1200" dirty="0" smtClean="0">
                <a:solidFill>
                  <a:schemeClr val="tx1"/>
                </a:solidFill>
                <a:effectLst/>
                <a:latin typeface="+mn-lt"/>
                <a:ea typeface="+mn-ea"/>
                <a:cs typeface="+mn-cs"/>
              </a:rPr>
              <a:t> Namreč, za življenje na Zemlji so prav tako pomembna območja, kjer je </a:t>
            </a:r>
            <a:r>
              <a:rPr lang="sl-SI" sz="1200" kern="1200" dirty="0" err="1" smtClean="0">
                <a:solidFill>
                  <a:schemeClr val="tx1"/>
                </a:solidFill>
                <a:effectLst/>
                <a:latin typeface="+mn-lt"/>
                <a:ea typeface="+mn-ea"/>
                <a:cs typeface="+mn-cs"/>
              </a:rPr>
              <a:t>biodiverziteta</a:t>
            </a:r>
            <a:r>
              <a:rPr lang="sl-SI" sz="1200" kern="1200" dirty="0" smtClean="0">
                <a:solidFill>
                  <a:schemeClr val="tx1"/>
                </a:solidFill>
                <a:effectLst/>
                <a:latin typeface="+mn-lt"/>
                <a:ea typeface="+mn-ea"/>
                <a:cs typeface="+mn-cs"/>
              </a:rPr>
              <a:t> majhna, </a:t>
            </a:r>
            <a:r>
              <a:rPr lang="sl-SI" sz="1200" u="sng" kern="1200" dirty="0" smtClean="0">
                <a:solidFill>
                  <a:schemeClr val="tx1"/>
                </a:solidFill>
                <a:effectLst/>
                <a:latin typeface="+mn-lt"/>
                <a:ea typeface="+mn-ea"/>
                <a:cs typeface="+mn-cs"/>
              </a:rPr>
              <a:t>če so le naravno takšna</a:t>
            </a:r>
            <a:r>
              <a:rPr lang="sl-SI" sz="1200" kern="1200" dirty="0" smtClean="0">
                <a:solidFill>
                  <a:schemeClr val="tx1"/>
                </a:solidFill>
                <a:effectLst/>
                <a:latin typeface="+mn-lt"/>
                <a:ea typeface="+mn-ea"/>
                <a:cs typeface="+mn-cs"/>
              </a:rPr>
              <a:t>. Visoko v hribih, nad gozdno mejo živi zelo malo vrst rastlin in živali. Na Avstrijskem Štajerskem, zelo podobno je tudi pri nas, so na primer ugotovili, da v nižinah gnezdi preko 100 različnih vrst ptic, na nadmorskih višinah preko 2000m pa le še 20.  A med temi dvajsetimi so večinoma ptice, ki jih ne najdemo nikjer drugje razen tako visoko in zato ključno prispevajo k </a:t>
            </a:r>
            <a:r>
              <a:rPr lang="sl-SI" sz="1200" kern="1200" dirty="0" err="1" smtClean="0">
                <a:solidFill>
                  <a:schemeClr val="tx1"/>
                </a:solidFill>
                <a:effectLst/>
                <a:latin typeface="+mn-lt"/>
                <a:ea typeface="+mn-ea"/>
                <a:cs typeface="+mn-cs"/>
              </a:rPr>
              <a:t>biodiverziteti</a:t>
            </a:r>
            <a:r>
              <a:rPr lang="sl-SI" sz="1200" kern="1200" dirty="0" smtClean="0">
                <a:solidFill>
                  <a:schemeClr val="tx1"/>
                </a:solidFill>
                <a:effectLst/>
                <a:latin typeface="+mn-lt"/>
                <a:ea typeface="+mn-ea"/>
                <a:cs typeface="+mn-cs"/>
              </a:rPr>
              <a:t>.</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9</a:t>
            </a:fld>
            <a:endParaRPr lang="sl-SI"/>
          </a:p>
        </p:txBody>
      </p:sp>
    </p:spTree>
    <p:extLst>
      <p:ext uri="{BB962C8B-B14F-4D97-AF65-F5344CB8AC3E}">
        <p14:creationId xmlns:p14="http://schemas.microsoft.com/office/powerpoint/2010/main" val="404945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Brez težav si predstavljamo, da so del </a:t>
            </a:r>
            <a:r>
              <a:rPr lang="sl-SI" sz="1200" kern="1200" dirty="0" err="1" smtClean="0">
                <a:solidFill>
                  <a:schemeClr val="tx1"/>
                </a:solidFill>
                <a:effectLst/>
                <a:latin typeface="+mn-lt"/>
                <a:ea typeface="+mn-ea"/>
                <a:cs typeface="+mn-cs"/>
              </a:rPr>
              <a:t>biodiverzitete</a:t>
            </a:r>
            <a:r>
              <a:rPr lang="sl-SI" sz="1200" kern="1200" dirty="0" smtClean="0">
                <a:solidFill>
                  <a:schemeClr val="tx1"/>
                </a:solidFill>
                <a:effectLst/>
                <a:latin typeface="+mn-lt"/>
                <a:ea typeface="+mn-ea"/>
                <a:cs typeface="+mn-cs"/>
              </a:rPr>
              <a:t> ptice, metulji, cvetlice, sesalci, …. To so vrste, s katerimi se srečujemo pogosto, do katerih imamo povečini pozitiven odnos.</a:t>
            </a:r>
          </a:p>
          <a:p>
            <a:endParaRPr lang="sl-SI" dirty="0"/>
          </a:p>
        </p:txBody>
      </p:sp>
      <p:sp>
        <p:nvSpPr>
          <p:cNvPr id="4" name="Slide Number Placeholder 3"/>
          <p:cNvSpPr>
            <a:spLocks noGrp="1"/>
          </p:cNvSpPr>
          <p:nvPr>
            <p:ph type="sldNum" sz="quarter" idx="10"/>
          </p:nvPr>
        </p:nvSpPr>
        <p:spPr/>
        <p:txBody>
          <a:bodyPr/>
          <a:lstStyle/>
          <a:p>
            <a:fld id="{AA43CA04-F620-41DC-8FDB-79B108E058F6}" type="slidenum">
              <a:rPr lang="sl-SI" smtClean="0"/>
              <a:t>10</a:t>
            </a:fld>
            <a:endParaRPr lang="sl-SI"/>
          </a:p>
        </p:txBody>
      </p:sp>
    </p:spTree>
    <p:extLst>
      <p:ext uri="{BB962C8B-B14F-4D97-AF65-F5344CB8AC3E}">
        <p14:creationId xmlns:p14="http://schemas.microsoft.com/office/powerpoint/2010/main" val="264491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50384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07048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1926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18709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C8129E-4C5E-46D0-A391-968BE16617A0}" type="datetimeFigureOut">
              <a:rPr lang="sl-SI" smtClean="0"/>
              <a:t>2. 10. 2018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00337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9BC8129E-4C5E-46D0-A391-968BE16617A0}" type="datetimeFigureOut">
              <a:rPr lang="sl-SI" smtClean="0"/>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56876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9BC8129E-4C5E-46D0-A391-968BE16617A0}" type="datetimeFigureOut">
              <a:rPr lang="sl-SI" smtClean="0"/>
              <a:t>2. 10. 2018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4731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9BC8129E-4C5E-46D0-A391-968BE16617A0}" type="datetimeFigureOut">
              <a:rPr lang="sl-SI" smtClean="0"/>
              <a:t>2. 10. 2018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69937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129E-4C5E-46D0-A391-968BE16617A0}" type="datetimeFigureOut">
              <a:rPr lang="sl-SI" smtClean="0"/>
              <a:t>2. 10. 2018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8206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C8129E-4C5E-46D0-A391-968BE16617A0}" type="datetimeFigureOut">
              <a:rPr lang="sl-SI" smtClean="0"/>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239711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C8129E-4C5E-46D0-A391-968BE16617A0}" type="datetimeFigureOut">
              <a:rPr lang="sl-SI" smtClean="0"/>
              <a:t>2. 10. 2018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01687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129E-4C5E-46D0-A391-968BE16617A0}" type="datetimeFigureOut">
              <a:rPr lang="sl-SI" smtClean="0"/>
              <a:t>2. 10. 2018</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212C-F017-4627-8944-1B379A821BDC}" type="slidenum">
              <a:rPr lang="sl-SI" smtClean="0"/>
              <a:t>‹#›</a:t>
            </a:fld>
            <a:endParaRPr lang="sl-SI"/>
          </a:p>
        </p:txBody>
      </p:sp>
    </p:spTree>
    <p:extLst>
      <p:ext uri="{BB962C8B-B14F-4D97-AF65-F5344CB8AC3E}">
        <p14:creationId xmlns:p14="http://schemas.microsoft.com/office/powerpoint/2010/main" val="245555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png"/><Relationship Id="rId10" Type="http://schemas.openxmlformats.org/officeDocument/2006/relationships/image" Target="../media/image3.jpeg"/><Relationship Id="rId4" Type="http://schemas.microsoft.com/office/2007/relationships/hdphoto" Target="../media/hdphoto1.wdp"/><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1.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2.png"/><Relationship Id="rId10" Type="http://schemas.openxmlformats.org/officeDocument/2006/relationships/image" Target="../media/image3.jpeg"/><Relationship Id="rId4" Type="http://schemas.microsoft.com/office/2007/relationships/hdphoto" Target="../media/hdphoto1.wdp"/><Relationship Id="rId9" Type="http://schemas.openxmlformats.org/officeDocument/2006/relationships/hyperlink" Target="https://commons.wikimedia.org/w/index.php?curid=172055"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41.jpeg"/><Relationship Id="rId3" Type="http://schemas.openxmlformats.org/officeDocument/2006/relationships/image" Target="../media/image1.png"/><Relationship Id="rId7" Type="http://schemas.openxmlformats.org/officeDocument/2006/relationships/image" Target="../media/image37.jpeg"/><Relationship Id="rId12" Type="http://schemas.openxmlformats.org/officeDocument/2006/relationships/image" Target="../media/image40.jpeg"/><Relationship Id="rId17" Type="http://schemas.openxmlformats.org/officeDocument/2006/relationships/image" Target="../media/image3.jpeg"/><Relationship Id="rId2" Type="http://schemas.openxmlformats.org/officeDocument/2006/relationships/notesSlide" Target="../notesSlides/notesSlide12.xml"/><Relationship Id="rId16"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36.jpeg"/><Relationship Id="rId11" Type="http://schemas.openxmlformats.org/officeDocument/2006/relationships/image" Target="../media/image39.jpeg"/><Relationship Id="rId5" Type="http://schemas.openxmlformats.org/officeDocument/2006/relationships/image" Target="../media/image2.png"/><Relationship Id="rId15" Type="http://schemas.openxmlformats.org/officeDocument/2006/relationships/image" Target="../media/image10.jpeg"/><Relationship Id="rId10" Type="http://schemas.openxmlformats.org/officeDocument/2006/relationships/image" Target="../media/image33.JPG"/><Relationship Id="rId4" Type="http://schemas.microsoft.com/office/2007/relationships/hdphoto" Target="../media/hdphoto1.wdp"/><Relationship Id="rId9" Type="http://schemas.openxmlformats.org/officeDocument/2006/relationships/image" Target="../media/image38.jpeg"/><Relationship Id="rId1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8.jpe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19.jpg"/><Relationship Id="rId12"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23.jpeg"/><Relationship Id="rId5" Type="http://schemas.openxmlformats.org/officeDocument/2006/relationships/image" Target="../media/image2.png"/><Relationship Id="rId10" Type="http://schemas.openxmlformats.org/officeDocument/2006/relationships/image" Target="../media/image22.jpeg"/><Relationship Id="rId4" Type="http://schemas.microsoft.com/office/2007/relationships/hdphoto" Target="../media/hdphoto1.wdp"/><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6" name="TextBox 5"/>
          <p:cNvSpPr txBox="1"/>
          <p:nvPr/>
        </p:nvSpPr>
        <p:spPr>
          <a:xfrm>
            <a:off x="0" y="2202873"/>
            <a:ext cx="12192000" cy="1015663"/>
          </a:xfrm>
          <a:prstGeom prst="rect">
            <a:avLst/>
          </a:prstGeom>
          <a:noFill/>
        </p:spPr>
        <p:txBody>
          <a:bodyPr wrap="square" rtlCol="0">
            <a:spAutoFit/>
          </a:bodyPr>
          <a:lstStyle/>
          <a:p>
            <a:pPr algn="ctr"/>
            <a:r>
              <a:rPr lang="sl-SI" sz="6000" b="1" dirty="0" err="1" smtClean="0">
                <a:latin typeface="Arial" panose="020B0604020202020204" pitchFamily="34" charset="0"/>
                <a:cs typeface="Arial" panose="020B0604020202020204" pitchFamily="34" charset="0"/>
              </a:rPr>
              <a:t>BIODIVERZITETA</a:t>
            </a:r>
            <a:endParaRPr lang="sl-SI" sz="6000" b="1" dirty="0">
              <a:latin typeface="Arial" panose="020B0604020202020204" pitchFamily="34" charset="0"/>
              <a:cs typeface="Arial" panose="020B0604020202020204" pitchFamily="34" charset="0"/>
            </a:endParaRPr>
          </a:p>
        </p:txBody>
      </p:sp>
      <p:sp>
        <p:nvSpPr>
          <p:cNvPr id="11" name="TextBox 10"/>
          <p:cNvSpPr txBox="1"/>
          <p:nvPr/>
        </p:nvSpPr>
        <p:spPr>
          <a:xfrm>
            <a:off x="339212" y="4832686"/>
            <a:ext cx="11513575" cy="2000548"/>
          </a:xfrm>
          <a:prstGeom prst="rect">
            <a:avLst/>
          </a:prstGeom>
          <a:noFill/>
        </p:spPr>
        <p:txBody>
          <a:bodyPr wrap="square" rtlCol="0">
            <a:spAutoFit/>
          </a:bodyPr>
          <a:lstStyle/>
          <a:p>
            <a:pPr algn="ctr"/>
            <a:r>
              <a:rPr lang="sl-SI" dirty="0" smtClean="0">
                <a:latin typeface="Arial" panose="020B0604020202020204" pitchFamily="34" charset="0"/>
                <a:cs typeface="Arial" panose="020B0604020202020204" pitchFamily="34" charset="0"/>
              </a:rPr>
              <a:t>© 2018</a:t>
            </a:r>
          </a:p>
          <a:p>
            <a:pPr algn="ctr"/>
            <a:r>
              <a:rPr lang="sl-SI" dirty="0" smtClean="0">
                <a:latin typeface="Arial" panose="020B0604020202020204" pitchFamily="34" charset="0"/>
                <a:cs typeface="Arial" panose="020B0604020202020204" pitchFamily="34" charset="0"/>
              </a:rPr>
              <a:t>-ideja, izvedba, fotografije (kjer ne piše drugače): dr. Davorin Tome, Nacionalni inštitut za biologijo (</a:t>
            </a:r>
            <a:r>
              <a:rPr lang="sl-SI" dirty="0" err="1" smtClean="0">
                <a:latin typeface="Arial" panose="020B0604020202020204" pitchFamily="34" charset="0"/>
                <a:cs typeface="Arial" panose="020B0604020202020204" pitchFamily="34" charset="0"/>
              </a:rPr>
              <a:t>NIB</a:t>
            </a:r>
            <a:r>
              <a:rPr lang="sl-SI"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a:t>
            </a:r>
            <a:endParaRPr lang="sl-SI"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a:t>
            </a:r>
            <a:r>
              <a:rPr lang="en-GB" dirty="0" err="1" smtClean="0">
                <a:latin typeface="Arial" panose="020B0604020202020204" pitchFamily="34" charset="0"/>
                <a:cs typeface="Arial" panose="020B0604020202020204" pitchFamily="34" charset="0"/>
              </a:rPr>
              <a:t>strokovni</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pregled</a:t>
            </a:r>
            <a:r>
              <a:rPr lang="en-GB" dirty="0" smtClean="0">
                <a:latin typeface="Arial" panose="020B0604020202020204" pitchFamily="34" charset="0"/>
                <a:cs typeface="Arial" panose="020B0604020202020204" pitchFamily="34" charset="0"/>
              </a:rPr>
              <a:t>: dr. Anamarija Žagar (NIB), dr. Danilo Bevk (NIB);</a:t>
            </a:r>
          </a:p>
          <a:p>
            <a:pPr algn="ctr"/>
            <a:r>
              <a:rPr lang="sl-SI" dirty="0" smtClean="0">
                <a:latin typeface="Arial" panose="020B0604020202020204" pitchFamily="34" charset="0"/>
                <a:cs typeface="Arial" panose="020B0604020202020204" pitchFamily="34" charset="0"/>
              </a:rPr>
              <a:t>-za izobraževalne namene se predstavitev lahko uporablja brezplačno</a:t>
            </a:r>
            <a:r>
              <a:rPr lang="en-GB" dirty="0" smtClean="0">
                <a:latin typeface="Arial" panose="020B0604020202020204" pitchFamily="34" charset="0"/>
                <a:cs typeface="Arial" panose="020B0604020202020204" pitchFamily="34" charset="0"/>
              </a:rPr>
              <a:t>;</a:t>
            </a:r>
            <a:r>
              <a:rPr lang="sl-SI" dirty="0" smtClean="0">
                <a:latin typeface="Arial" panose="020B0604020202020204" pitchFamily="34" charset="0"/>
                <a:cs typeface="Arial" panose="020B0604020202020204" pitchFamily="34" charset="0"/>
              </a:rPr>
              <a:t> </a:t>
            </a:r>
          </a:p>
          <a:p>
            <a:pPr algn="ctr"/>
            <a:r>
              <a:rPr lang="sl-SI" dirty="0">
                <a:latin typeface="Arial" panose="020B0604020202020204" pitchFamily="34" charset="0"/>
                <a:cs typeface="Arial" panose="020B0604020202020204" pitchFamily="34" charset="0"/>
              </a:rPr>
              <a:t>-</a:t>
            </a:r>
            <a:r>
              <a:rPr lang="sl-SI" dirty="0" smtClean="0">
                <a:latin typeface="Arial" panose="020B0604020202020204" pitchFamily="34" charset="0"/>
                <a:cs typeface="Arial" panose="020B0604020202020204" pitchFamily="34" charset="0"/>
              </a:rPr>
              <a:t>vsebin </a:t>
            </a:r>
            <a:r>
              <a:rPr lang="en-GB" dirty="0" err="1" smtClean="0">
                <a:latin typeface="Arial" panose="020B0604020202020204" pitchFamily="34" charset="0"/>
                <a:cs typeface="Arial" panose="020B0604020202020204" pitchFamily="34" charset="0"/>
              </a:rPr>
              <a:t>posameznih</a:t>
            </a:r>
            <a:r>
              <a:rPr lang="en-GB" dirty="0" smtClean="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strani ni dovoljeno spreminjati, posamezne strani se lahko </a:t>
            </a:r>
            <a:r>
              <a:rPr lang="en-GB" dirty="0" err="1" smtClean="0">
                <a:latin typeface="Arial" panose="020B0604020202020204" pitchFamily="34" charset="0"/>
                <a:cs typeface="Arial" panose="020B0604020202020204" pitchFamily="34" charset="0"/>
              </a:rPr>
              <a:t>izpustijo</a:t>
            </a:r>
            <a:r>
              <a:rPr lang="en-GB" dirty="0" smtClean="0">
                <a:latin typeface="Arial" panose="020B0604020202020204" pitchFamily="34" charset="0"/>
                <a:cs typeface="Arial" panose="020B0604020202020204" pitchFamily="34" charset="0"/>
              </a:rPr>
              <a:t>.</a:t>
            </a:r>
          </a:p>
          <a:p>
            <a:pPr algn="ctr"/>
            <a:endParaRPr lang="sl-SI" sz="500" dirty="0" smtClean="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P</a:t>
            </a:r>
            <a:r>
              <a:rPr lang="sl-SI" sz="1400" dirty="0" err="1" smtClean="0">
                <a:latin typeface="Arial" panose="020B0604020202020204" pitchFamily="34" charset="0"/>
                <a:cs typeface="Arial" panose="020B0604020202020204" pitchFamily="34" charset="0"/>
              </a:rPr>
              <a:t>redstavitev</a:t>
            </a:r>
            <a:r>
              <a:rPr lang="sl-SI"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je </a:t>
            </a:r>
            <a:r>
              <a:rPr lang="sl-SI" sz="1400" dirty="0" smtClean="0">
                <a:latin typeface="Arial" panose="020B0604020202020204" pitchFamily="34" charset="0"/>
                <a:cs typeface="Arial" panose="020B0604020202020204" pitchFamily="34" charset="0"/>
              </a:rPr>
              <a:t>narejena </a:t>
            </a:r>
            <a:r>
              <a:rPr lang="sl-SI" sz="1400" dirty="0" smtClean="0">
                <a:latin typeface="Arial" panose="020B0604020202020204" pitchFamily="34" charset="0"/>
                <a:cs typeface="Arial" panose="020B0604020202020204" pitchFamily="34" charset="0"/>
              </a:rPr>
              <a:t>v okviru projekta LIFE </a:t>
            </a:r>
            <a:r>
              <a:rPr lang="en-GB" sz="1400" dirty="0" smtClean="0">
                <a:latin typeface="Arial" panose="020B0604020202020204" pitchFamily="34" charset="0"/>
                <a:cs typeface="Arial" panose="020B0604020202020204" pitchFamily="34" charset="0"/>
              </a:rPr>
              <a:t>16 GIE/SI/000711 – LIFE </a:t>
            </a:r>
            <a:r>
              <a:rPr lang="en-US" sz="1400" dirty="0" smtClean="0">
                <a:latin typeface="Arial" panose="020B0604020202020204" pitchFamily="34" charset="0"/>
                <a:cs typeface="Arial" panose="020B0604020202020204" pitchFamily="34" charset="0"/>
              </a:rPr>
              <a:t>NATURAVIVA, </a:t>
            </a:r>
            <a:r>
              <a:rPr lang="en-US" sz="1400" dirty="0" err="1" smtClean="0">
                <a:latin typeface="Arial" panose="020B0604020202020204" pitchFamily="34" charset="0"/>
                <a:cs typeface="Arial" panose="020B0604020202020204" pitchFamily="34" charset="0"/>
              </a:rPr>
              <a:t>ki</a:t>
            </a:r>
            <a:r>
              <a:rPr lang="en-US" sz="1400" dirty="0" smtClean="0">
                <a:latin typeface="Arial" panose="020B0604020202020204" pitchFamily="34" charset="0"/>
                <a:cs typeface="Arial" panose="020B0604020202020204" pitchFamily="34" charset="0"/>
              </a:rPr>
              <a:t> je</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sofinanciran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iz</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sredstev</a:t>
            </a:r>
            <a:r>
              <a:rPr lang="en-US" sz="1400" dirty="0">
                <a:latin typeface="Arial" panose="020B0604020202020204" pitchFamily="34" charset="0"/>
                <a:cs typeface="Arial" panose="020B0604020202020204" pitchFamily="34" charset="0"/>
              </a:rPr>
              <a:t> LIFE, </a:t>
            </a:r>
            <a:r>
              <a:rPr lang="en-US" sz="1400" dirty="0" err="1">
                <a:latin typeface="Arial" panose="020B0604020202020204" pitchFamily="34" charset="0"/>
                <a:cs typeface="Arial" panose="020B0604020202020204" pitchFamily="34" charset="0"/>
              </a:rPr>
              <a:t>finančnega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instrumenta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Evropske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unije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Okolje</a:t>
            </a:r>
            <a:r>
              <a:rPr lang="en-US" sz="1400" dirty="0">
                <a:latin typeface="Arial" panose="020B0604020202020204" pitchFamily="34" charset="0"/>
                <a:cs typeface="Arial" panose="020B0604020202020204" pitchFamily="34" charset="0"/>
              </a:rPr>
              <a:t> in </a:t>
            </a:r>
            <a:r>
              <a:rPr lang="en-US" sz="1400" dirty="0" err="1">
                <a:latin typeface="Arial" panose="020B0604020202020204" pitchFamily="34" charset="0"/>
                <a:cs typeface="Arial" panose="020B0604020202020204" pitchFamily="34" charset="0"/>
              </a:rPr>
              <a:t>podnebne</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ukrepe</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Ministrstva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za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okolje</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prostor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Republike</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a:t>
            </a:r>
            <a:r>
              <a:rPr lang="en-US" sz="1400" dirty="0" err="1" smtClean="0">
                <a:latin typeface="Arial" panose="020B0604020202020204" pitchFamily="34" charset="0"/>
                <a:cs typeface="Arial" panose="020B0604020202020204" pitchFamily="34" charset="0"/>
              </a:rPr>
              <a:t>lovenije</a:t>
            </a:r>
            <a:r>
              <a:rPr lang="sl-SI" sz="1400" dirty="0" smtClean="0">
                <a:latin typeface="Arial" panose="020B0604020202020204" pitchFamily="34" charset="0"/>
                <a:cs typeface="Arial" panose="020B0604020202020204" pitchFamily="34" charset="0"/>
              </a:rPr>
              <a:t>.</a:t>
            </a:r>
            <a:endParaRPr lang="sl-SI"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260665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1" y="1767274"/>
            <a:ext cx="12192000" cy="523220"/>
          </a:xfrm>
          <a:prstGeom prst="rect">
            <a:avLst/>
          </a:prstGeom>
          <a:noFill/>
        </p:spPr>
        <p:txBody>
          <a:bodyPr wrap="square" rtlCol="0">
            <a:spAutoFit/>
          </a:bodyPr>
          <a:lstStyle/>
          <a:p>
            <a:pPr algn="ctr"/>
            <a:r>
              <a:rPr lang="sl-SI" sz="2800" dirty="0" smtClean="0">
                <a:latin typeface="Arial" panose="020B0604020202020204" pitchFamily="34" charset="0"/>
                <a:cs typeface="Arial" panose="020B0604020202020204" pitchFamily="34" charset="0"/>
              </a:rPr>
              <a:t>Vrste, ki jih </a:t>
            </a:r>
            <a:r>
              <a:rPr lang="sl-SI" sz="2800" b="1" dirty="0" smtClean="0">
                <a:latin typeface="Arial" panose="020B0604020202020204" pitchFamily="34" charset="0"/>
                <a:cs typeface="Arial" panose="020B0604020202020204" pitchFamily="34" charset="0"/>
              </a:rPr>
              <a:t>OBIČAJNO</a:t>
            </a:r>
            <a:r>
              <a:rPr lang="sl-SI" sz="2800" dirty="0" smtClean="0">
                <a:latin typeface="Arial" panose="020B0604020202020204" pitchFamily="34" charset="0"/>
                <a:cs typeface="Arial" panose="020B0604020202020204" pitchFamily="34" charset="0"/>
              </a:rPr>
              <a:t> povezujemo z </a:t>
            </a:r>
            <a:r>
              <a:rPr lang="sl-SI" sz="2800" dirty="0" err="1" smtClean="0">
                <a:latin typeface="Arial" panose="020B0604020202020204" pitchFamily="34" charset="0"/>
                <a:cs typeface="Arial" panose="020B0604020202020204" pitchFamily="34" charset="0"/>
              </a:rPr>
              <a:t>biodiverziteto</a:t>
            </a:r>
            <a:endParaRPr lang="sl-SI" sz="2800" dirty="0">
              <a:latin typeface="Arial" panose="020B0604020202020204" pitchFamily="34" charset="0"/>
              <a:cs typeface="Arial" panose="020B0604020202020204" pitchFamily="34" charset="0"/>
            </a:endParaRP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Pomen</a:t>
            </a:r>
            <a:endParaRPr lang="sl-SI" sz="40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98" y="2319994"/>
            <a:ext cx="5179246" cy="291818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2764" y="2290494"/>
            <a:ext cx="4361958" cy="225067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2311" y="3898096"/>
            <a:ext cx="5179246" cy="2918183"/>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7953" y="3447334"/>
            <a:ext cx="3960600" cy="264220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4164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2" y="1767274"/>
            <a:ext cx="12192000" cy="523220"/>
          </a:xfrm>
          <a:prstGeom prst="rect">
            <a:avLst/>
          </a:prstGeom>
          <a:noFill/>
        </p:spPr>
        <p:txBody>
          <a:bodyPr wrap="square" rtlCol="0">
            <a:spAutoFit/>
          </a:bodyPr>
          <a:lstStyle/>
          <a:p>
            <a:pPr algn="ctr"/>
            <a:r>
              <a:rPr lang="sl-SI" sz="2800" dirty="0" smtClean="0">
                <a:latin typeface="Arial" panose="020B0604020202020204" pitchFamily="34" charset="0"/>
                <a:cs typeface="Arial" panose="020B0604020202020204" pitchFamily="34" charset="0"/>
              </a:rPr>
              <a:t>Vrste, ki jih </a:t>
            </a:r>
            <a:r>
              <a:rPr lang="sl-SI" sz="2800" b="1" dirty="0" smtClean="0">
                <a:latin typeface="Arial" panose="020B0604020202020204" pitchFamily="34" charset="0"/>
                <a:cs typeface="Arial" panose="020B0604020202020204" pitchFamily="34" charset="0"/>
              </a:rPr>
              <a:t>REDKO</a:t>
            </a:r>
            <a:r>
              <a:rPr lang="sl-SI" sz="2800" dirty="0" smtClean="0">
                <a:latin typeface="Arial" panose="020B0604020202020204" pitchFamily="34" charset="0"/>
                <a:cs typeface="Arial" panose="020B0604020202020204" pitchFamily="34" charset="0"/>
              </a:rPr>
              <a:t> povezujemo z </a:t>
            </a:r>
            <a:r>
              <a:rPr lang="sl-SI" sz="2800" dirty="0" err="1" smtClean="0">
                <a:latin typeface="Arial" panose="020B0604020202020204" pitchFamily="34" charset="0"/>
                <a:cs typeface="Arial" panose="020B0604020202020204" pitchFamily="34" charset="0"/>
              </a:rPr>
              <a:t>biodiverziteto</a:t>
            </a:r>
            <a:endParaRPr lang="sl-SI" sz="2800" dirty="0">
              <a:latin typeface="Arial" panose="020B0604020202020204" pitchFamily="34" charset="0"/>
              <a:cs typeface="Arial" panose="020B0604020202020204" pitchFamily="34" charset="0"/>
            </a:endParaRP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Pomen</a:t>
            </a:r>
            <a:endParaRPr lang="sl-SI"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4552" y="2281096"/>
            <a:ext cx="5179246" cy="291111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98" y="2310024"/>
            <a:ext cx="5179246" cy="2911117"/>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4035" y="4076017"/>
            <a:ext cx="4543926" cy="256022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28178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11799" y="1742972"/>
            <a:ext cx="12192000" cy="523220"/>
          </a:xfrm>
          <a:prstGeom prst="rect">
            <a:avLst/>
          </a:prstGeom>
          <a:noFill/>
        </p:spPr>
        <p:txBody>
          <a:bodyPr wrap="square" rtlCol="0">
            <a:spAutoFit/>
          </a:bodyPr>
          <a:lstStyle/>
          <a:p>
            <a:pPr algn="ctr"/>
            <a:r>
              <a:rPr lang="sl-SI" sz="2800" dirty="0" smtClean="0">
                <a:latin typeface="Arial" panose="020B0604020202020204" pitchFamily="34" charset="0"/>
                <a:cs typeface="Arial" panose="020B0604020202020204" pitchFamily="34" charset="0"/>
              </a:rPr>
              <a:t>Vrste, ki jih </a:t>
            </a:r>
            <a:r>
              <a:rPr lang="sl-SI" sz="2800" b="1" dirty="0" smtClean="0">
                <a:latin typeface="Arial" panose="020B0604020202020204" pitchFamily="34" charset="0"/>
                <a:cs typeface="Arial" panose="020B0604020202020204" pitchFamily="34" charset="0"/>
              </a:rPr>
              <a:t>NIKOLI</a:t>
            </a:r>
            <a:r>
              <a:rPr lang="sl-SI" sz="2800" dirty="0" smtClean="0">
                <a:latin typeface="Arial" panose="020B0604020202020204" pitchFamily="34" charset="0"/>
                <a:cs typeface="Arial" panose="020B0604020202020204" pitchFamily="34" charset="0"/>
              </a:rPr>
              <a:t> ne povezujemo z </a:t>
            </a:r>
            <a:r>
              <a:rPr lang="sl-SI" sz="2800" dirty="0" err="1" smtClean="0">
                <a:latin typeface="Arial" panose="020B0604020202020204" pitchFamily="34" charset="0"/>
                <a:cs typeface="Arial" panose="020B0604020202020204" pitchFamily="34" charset="0"/>
              </a:rPr>
              <a:t>biodiverziteto</a:t>
            </a:r>
            <a:endParaRPr lang="sl-SI" sz="2800" dirty="0">
              <a:latin typeface="Arial" panose="020B0604020202020204" pitchFamily="34" charset="0"/>
              <a:cs typeface="Arial" panose="020B0604020202020204" pitchFamily="34" charset="0"/>
            </a:endParaRP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Pomen</a:t>
            </a:r>
            <a:endParaRPr lang="sl-SI"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2121" y="3030526"/>
            <a:ext cx="6570987" cy="369946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691022"/>
            <a:ext cx="2969341" cy="2917941"/>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1602" y="2724634"/>
            <a:ext cx="3390398" cy="2850716"/>
          </a:xfrm>
          <a:prstGeom prst="rect">
            <a:avLst/>
          </a:prstGeom>
        </p:spPr>
      </p:pic>
      <p:sp>
        <p:nvSpPr>
          <p:cNvPr id="12" name="TextBox 11"/>
          <p:cNvSpPr txBox="1"/>
          <p:nvPr/>
        </p:nvSpPr>
        <p:spPr>
          <a:xfrm>
            <a:off x="0" y="5663155"/>
            <a:ext cx="2418735" cy="569387"/>
          </a:xfrm>
          <a:prstGeom prst="rect">
            <a:avLst/>
          </a:prstGeom>
          <a:noFill/>
        </p:spPr>
        <p:txBody>
          <a:bodyPr wrap="square" rtlCol="0">
            <a:spAutoFit/>
          </a:bodyPr>
          <a:lstStyle/>
          <a:p>
            <a:r>
              <a:rPr lang="sl-SI" sz="1000" dirty="0" smtClean="0"/>
              <a:t>VIR: h</a:t>
            </a:r>
            <a:r>
              <a:rPr lang="sl-SI" sz="1000" u="sng" dirty="0" smtClean="0">
                <a:hlinkClick r:id="rId9"/>
              </a:rPr>
              <a:t>ttps</a:t>
            </a:r>
            <a:r>
              <a:rPr lang="sl-SI" sz="1000" u="sng" dirty="0">
                <a:hlinkClick r:id="rId9"/>
              </a:rPr>
              <a:t>://commons.wikimedia.org/w/index.php?curid=172055</a:t>
            </a:r>
            <a:endParaRPr lang="sl-SI" sz="1000" dirty="0"/>
          </a:p>
        </p:txBody>
      </p:sp>
      <p:sp>
        <p:nvSpPr>
          <p:cNvPr id="13" name="TextBox 12"/>
          <p:cNvSpPr txBox="1"/>
          <p:nvPr/>
        </p:nvSpPr>
        <p:spPr>
          <a:xfrm>
            <a:off x="9173108" y="5610691"/>
            <a:ext cx="2418735" cy="553998"/>
          </a:xfrm>
          <a:prstGeom prst="rect">
            <a:avLst/>
          </a:prstGeom>
          <a:noFill/>
        </p:spPr>
        <p:txBody>
          <a:bodyPr wrap="square" rtlCol="0">
            <a:spAutoFit/>
          </a:bodyPr>
          <a:lstStyle/>
          <a:p>
            <a:r>
              <a:rPr lang="sl-SI" sz="1000" dirty="0" smtClean="0"/>
              <a:t>VIR:</a:t>
            </a:r>
          </a:p>
          <a:p>
            <a:r>
              <a:rPr lang="sl-SI" sz="1000" dirty="0" smtClean="0">
                <a:solidFill>
                  <a:schemeClr val="accent5"/>
                </a:solidFill>
              </a:rPr>
              <a:t>https</a:t>
            </a:r>
            <a:r>
              <a:rPr lang="sl-SI" sz="1000" dirty="0">
                <a:solidFill>
                  <a:schemeClr val="accent5"/>
                </a:solidFill>
              </a:rPr>
              <a:t>://commons.wikimedia.org/w/index.php?curid=104228</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5110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5611" y="1767274"/>
            <a:ext cx="12192000" cy="523220"/>
          </a:xfrm>
          <a:prstGeom prst="rect">
            <a:avLst/>
          </a:prstGeom>
          <a:noFill/>
        </p:spPr>
        <p:txBody>
          <a:bodyPr wrap="square" rtlCol="0">
            <a:spAutoFit/>
          </a:bodyPr>
          <a:lstStyle/>
          <a:p>
            <a:pPr algn="ctr"/>
            <a:r>
              <a:rPr lang="sl-SI" sz="2800" dirty="0" smtClean="0">
                <a:latin typeface="Arial" panose="020B0604020202020204" pitchFamily="34" charset="0"/>
                <a:cs typeface="Arial" panose="020B0604020202020204" pitchFamily="34" charset="0"/>
              </a:rPr>
              <a:t>Vse vrste preživijo le, če so med sabo povezane (=</a:t>
            </a:r>
            <a:r>
              <a:rPr lang="sl-SI" sz="2800" dirty="0" err="1" smtClean="0">
                <a:latin typeface="Arial" panose="020B0604020202020204" pitchFamily="34" charset="0"/>
                <a:cs typeface="Arial" panose="020B0604020202020204" pitchFamily="34" charset="0"/>
              </a:rPr>
              <a:t>BIODIVERZITETA</a:t>
            </a:r>
            <a:r>
              <a:rPr lang="sl-SI" sz="2800" dirty="0" smtClean="0">
                <a:latin typeface="Arial" panose="020B0604020202020204" pitchFamily="34" charset="0"/>
                <a:cs typeface="Arial" panose="020B0604020202020204" pitchFamily="34" charset="0"/>
              </a:rPr>
              <a:t>)</a:t>
            </a:r>
            <a:endParaRPr lang="sl-SI" sz="2800" dirty="0">
              <a:latin typeface="Arial" panose="020B0604020202020204" pitchFamily="34" charset="0"/>
              <a:cs typeface="Arial" panose="020B0604020202020204" pitchFamily="34" charset="0"/>
            </a:endParaRP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Pomen</a:t>
            </a:r>
            <a:endParaRPr lang="sl-SI" sz="40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5601" y="3192785"/>
            <a:ext cx="1741312" cy="98035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2279" y="3194782"/>
            <a:ext cx="1379527" cy="1379527"/>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714" y="2266232"/>
            <a:ext cx="3048000" cy="203301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2653" y="4344676"/>
            <a:ext cx="1314260" cy="131426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28055" y="2743748"/>
            <a:ext cx="3198939" cy="180100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06412" y="4562969"/>
            <a:ext cx="1057279" cy="1059394"/>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0664" y="2868616"/>
            <a:ext cx="1867129" cy="1336164"/>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51270" y="4548051"/>
            <a:ext cx="1938133" cy="1089231"/>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4720" y="5750330"/>
            <a:ext cx="2902193" cy="1369543"/>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1635" y="4385590"/>
            <a:ext cx="1524000" cy="1524000"/>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19718" y="5748400"/>
            <a:ext cx="1835228" cy="1543097"/>
          </a:xfrm>
          <a:prstGeom prst="rect">
            <a:avLst/>
          </a:prstGeom>
        </p:spPr>
      </p:pic>
      <p:cxnSp>
        <p:nvCxnSpPr>
          <p:cNvPr id="23" name="Straight Arrow Connector 22"/>
          <p:cNvCxnSpPr/>
          <p:nvPr/>
        </p:nvCxnSpPr>
        <p:spPr>
          <a:xfrm flipV="1">
            <a:off x="4755330" y="3515017"/>
            <a:ext cx="987323" cy="7929"/>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578200" y="3522946"/>
            <a:ext cx="909236" cy="14216"/>
          </a:xfrm>
          <a:prstGeom prst="straightConnector1">
            <a:avLst/>
          </a:prstGeom>
          <a:ln w="508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62916" y="4118050"/>
            <a:ext cx="685379" cy="571937"/>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402011" y="5511760"/>
            <a:ext cx="688378" cy="691792"/>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675916" y="5558144"/>
            <a:ext cx="2195009" cy="1088047"/>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376516" y="5619253"/>
            <a:ext cx="1137504" cy="611995"/>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643670" y="3984737"/>
            <a:ext cx="967474" cy="705252"/>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20778" y="3721940"/>
            <a:ext cx="2220654" cy="869085"/>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36700" y="3822945"/>
            <a:ext cx="310099" cy="820925"/>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859779" y="4243586"/>
            <a:ext cx="2203520" cy="1711686"/>
          </a:xfrm>
          <a:prstGeom prst="straightConnector1">
            <a:avLst/>
          </a:prstGeom>
          <a:ln w="508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847303" y="3015319"/>
            <a:ext cx="4365157" cy="29820"/>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4062203" y="4037092"/>
            <a:ext cx="23255" cy="790327"/>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003019" y="5001806"/>
            <a:ext cx="1055774" cy="7238"/>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8319512" y="3500801"/>
            <a:ext cx="909236" cy="14216"/>
          </a:xfrm>
          <a:prstGeom prst="straightConnector1">
            <a:avLst/>
          </a:prstGeom>
          <a:ln w="508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439791" y="5383281"/>
            <a:ext cx="0" cy="730237"/>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795778" y="5451661"/>
            <a:ext cx="0" cy="730237"/>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699665" y="4081779"/>
            <a:ext cx="5198530" cy="2121773"/>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928231" y="2743748"/>
            <a:ext cx="4501" cy="611600"/>
          </a:xfrm>
          <a:prstGeom prst="straightConnector1">
            <a:avLst/>
          </a:prstGeom>
          <a:ln w="508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985173" y="2725147"/>
            <a:ext cx="2943058" cy="20888"/>
          </a:xfrm>
          <a:prstGeom prst="straightConnector1">
            <a:avLst/>
          </a:prstGeom>
          <a:ln w="5080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750144" y="4132867"/>
            <a:ext cx="3087868" cy="455938"/>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4795662" y="4051053"/>
            <a:ext cx="51641" cy="2310418"/>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3600012" y="3987456"/>
            <a:ext cx="847985" cy="2194441"/>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6619377" y="3879151"/>
            <a:ext cx="51641" cy="2310418"/>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614702" y="2767860"/>
            <a:ext cx="2448597" cy="19915"/>
          </a:xfrm>
          <a:prstGeom prst="straightConnector1">
            <a:avLst/>
          </a:prstGeom>
          <a:ln w="508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6635365" y="2804410"/>
            <a:ext cx="5012" cy="605876"/>
          </a:xfrm>
          <a:prstGeom prst="straightConnector1">
            <a:avLst/>
          </a:prstGeom>
          <a:ln w="508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7718323" y="4385590"/>
            <a:ext cx="0" cy="727185"/>
          </a:xfrm>
          <a:prstGeom prst="straightConnector1">
            <a:avLst/>
          </a:prstGeom>
          <a:ln w="5080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2750144" y="5112774"/>
            <a:ext cx="4968179" cy="88491"/>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9325898" y="2439133"/>
            <a:ext cx="0" cy="727185"/>
          </a:xfrm>
          <a:prstGeom prst="straightConnector1">
            <a:avLst/>
          </a:prstGeom>
          <a:ln w="5080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985173" y="2453212"/>
            <a:ext cx="6350557" cy="42605"/>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1445318" y="5112774"/>
            <a:ext cx="726081" cy="0"/>
          </a:xfrm>
          <a:prstGeom prst="straightConnector1">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39224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324196" y="2038744"/>
            <a:ext cx="11596255" cy="4401205"/>
          </a:xfrm>
          <a:prstGeom prst="rect">
            <a:avLst/>
          </a:prstGeom>
          <a:noFill/>
        </p:spPr>
        <p:txBody>
          <a:bodyPr wrap="square" rtlCol="0">
            <a:spAutoFit/>
          </a:bodyPr>
          <a:lstStyle/>
          <a:p>
            <a:pPr marL="1169988" indent="-1169988"/>
            <a:r>
              <a:rPr lang="sl-SI" sz="2800" b="1" dirty="0" smtClean="0">
                <a:latin typeface="Arial" panose="020B0604020202020204" pitchFamily="34" charset="0"/>
                <a:cs typeface="Arial" panose="020B0604020202020204" pitchFamily="34" charset="0"/>
              </a:rPr>
              <a:t>Hrana</a:t>
            </a:r>
            <a:r>
              <a:rPr lang="sl-SI" sz="2800" dirty="0" smtClean="0">
                <a:latin typeface="Arial" panose="020B0604020202020204" pitchFamily="34" charset="0"/>
                <a:cs typeface="Arial" panose="020B0604020202020204" pitchFamily="34" charset="0"/>
              </a:rPr>
              <a:t>: ljudje jo znamo pripraviti, ne pa narediti (4/5 rastlin je odvisnih od opraševanja, ki je neprecenljiv proces </a:t>
            </a:r>
            <a:r>
              <a:rPr lang="sl-SI" sz="2800" dirty="0" err="1" smtClean="0">
                <a:latin typeface="Arial" panose="020B0604020202020204" pitchFamily="34" charset="0"/>
                <a:cs typeface="Arial" panose="020B0604020202020204" pitchFamily="34" charset="0"/>
              </a:rPr>
              <a:t>biodiverzitete</a:t>
            </a:r>
            <a:r>
              <a:rPr lang="sl-SI" sz="2800" dirty="0" smtClean="0">
                <a:latin typeface="Arial" panose="020B0604020202020204" pitchFamily="34" charset="0"/>
                <a:cs typeface="Arial" panose="020B0604020202020204" pitchFamily="34" charset="0"/>
              </a:rPr>
              <a:t>)</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pPr marL="1169988" indent="-1169988"/>
            <a:endParaRPr lang="sl-SI" sz="2800" dirty="0" smtClean="0">
              <a:latin typeface="Arial" panose="020B0604020202020204" pitchFamily="34" charset="0"/>
              <a:cs typeface="Arial" panose="020B0604020202020204" pitchFamily="34" charset="0"/>
            </a:endParaRPr>
          </a:p>
          <a:p>
            <a:pPr marL="1169988" indent="-1169988"/>
            <a:r>
              <a:rPr lang="sl-SI" sz="2800" b="1" dirty="0" smtClean="0">
                <a:latin typeface="Arial" panose="020B0604020202020204" pitchFamily="34" charset="0"/>
                <a:cs typeface="Arial" panose="020B0604020202020204" pitchFamily="34" charset="0"/>
              </a:rPr>
              <a:t>Kisik</a:t>
            </a:r>
            <a:r>
              <a:rPr lang="sl-SI" sz="2800" dirty="0" smtClean="0">
                <a:latin typeface="Arial" panose="020B0604020202020204" pitchFamily="34" charset="0"/>
                <a:cs typeface="Arial" panose="020B0604020202020204" pitchFamily="34" charset="0"/>
              </a:rPr>
              <a:t>: 	tri drevesa naredijo zastonj ves kisik, ki ga potrebuje en človek (ljudje za </a:t>
            </a:r>
            <a:r>
              <a:rPr lang="sl-SI" sz="2800" dirty="0">
                <a:latin typeface="Arial" panose="020B0604020202020204" pitchFamily="34" charset="0"/>
                <a:cs typeface="Arial" panose="020B0604020202020204" pitchFamily="34" charset="0"/>
              </a:rPr>
              <a:t>i</a:t>
            </a:r>
            <a:r>
              <a:rPr lang="sl-SI" sz="2800" dirty="0" smtClean="0">
                <a:latin typeface="Arial" panose="020B0604020202020204" pitchFamily="34" charset="0"/>
                <a:cs typeface="Arial" panose="020B0604020202020204" pitchFamily="34" charset="0"/>
              </a:rPr>
              <a:t>zdelavo kisika potrebujemo tovarne in ogromno energije)</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pPr marL="1169988" indent="-1169988"/>
            <a:endParaRPr lang="sl-SI" sz="2800" dirty="0" smtClean="0">
              <a:latin typeface="Arial" panose="020B0604020202020204" pitchFamily="34" charset="0"/>
              <a:cs typeface="Arial" panose="020B0604020202020204" pitchFamily="34" charset="0"/>
            </a:endParaRPr>
          </a:p>
          <a:p>
            <a:pPr marL="1169988" indent="-1169988"/>
            <a:r>
              <a:rPr lang="sl-SI" sz="2800" b="1" dirty="0" smtClean="0">
                <a:latin typeface="Arial" panose="020B0604020202020204" pitchFamily="34" charset="0"/>
                <a:cs typeface="Arial" panose="020B0604020202020204" pitchFamily="34" charset="0"/>
              </a:rPr>
              <a:t>Voda</a:t>
            </a:r>
            <a:r>
              <a:rPr lang="sl-SI" sz="2800" dirty="0" smtClean="0">
                <a:latin typeface="Arial" panose="020B0604020202020204" pitchFamily="34" charset="0"/>
                <a:cs typeface="Arial" panose="020B0604020202020204" pitchFamily="34" charset="0"/>
              </a:rPr>
              <a:t>: 	ključni prečiščevalec v čistilnih napravah </a:t>
            </a:r>
            <a:r>
              <a:rPr lang="en-GB" sz="2800" dirty="0" smtClean="0">
                <a:latin typeface="Arial" panose="020B0604020202020204" pitchFamily="34" charset="0"/>
                <a:cs typeface="Arial" panose="020B0604020202020204" pitchFamily="34" charset="0"/>
              </a:rPr>
              <a:t>so </a:t>
            </a:r>
            <a:r>
              <a:rPr lang="en-GB" sz="2800" dirty="0" err="1" smtClean="0">
                <a:latin typeface="Arial" panose="020B0604020202020204" pitchFamily="34" charset="0"/>
                <a:cs typeface="Arial" panose="020B0604020202020204" pitchFamily="34" charset="0"/>
              </a:rPr>
              <a:t>živi</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organizmi</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pPr marL="1169988" indent="-1169988"/>
            <a:endParaRPr lang="sl-SI" sz="2800" dirty="0">
              <a:latin typeface="Arial" panose="020B0604020202020204" pitchFamily="34" charset="0"/>
              <a:cs typeface="Arial" panose="020B0604020202020204" pitchFamily="34" charset="0"/>
            </a:endParaRPr>
          </a:p>
          <a:p>
            <a:pPr marL="1169988" indent="-1169988"/>
            <a:r>
              <a:rPr lang="en-GB" sz="2800" b="1" dirty="0" smtClean="0">
                <a:latin typeface="Arial" panose="020B0604020202020204" pitchFamily="34" charset="0"/>
                <a:cs typeface="Arial" panose="020B0604020202020204" pitchFamily="34" charset="0"/>
              </a:rPr>
              <a:t>D</a:t>
            </a:r>
            <a:r>
              <a:rPr lang="sl-SI" sz="2800" b="1" dirty="0" smtClean="0">
                <a:latin typeface="Arial" panose="020B0604020202020204" pitchFamily="34" charset="0"/>
                <a:cs typeface="Arial" panose="020B0604020202020204" pitchFamily="34" charset="0"/>
              </a:rPr>
              <a:t>oživljanj</a:t>
            </a:r>
            <a:r>
              <a:rPr lang="en-GB" sz="2800" b="1" dirty="0" smtClean="0">
                <a:latin typeface="Arial" panose="020B0604020202020204" pitchFamily="34" charset="0"/>
                <a:cs typeface="Arial" panose="020B0604020202020204" pitchFamily="34" charset="0"/>
              </a:rPr>
              <a:t>e</a:t>
            </a:r>
            <a:r>
              <a:rPr lang="sl-SI" sz="2800" dirty="0" smtClean="0">
                <a:latin typeface="Arial" panose="020B0604020202020204" pitchFamily="34" charset="0"/>
                <a:cs typeface="Arial" panose="020B0604020202020204" pitchFamily="34" charset="0"/>
              </a:rPr>
              <a:t>, </a:t>
            </a:r>
            <a:r>
              <a:rPr lang="sl-SI" sz="2800" b="1" dirty="0" smtClean="0">
                <a:latin typeface="Arial" panose="020B0604020202020204" pitchFamily="34" charset="0"/>
                <a:cs typeface="Arial" panose="020B0604020202020204" pitchFamily="34" charset="0"/>
              </a:rPr>
              <a:t>sproščanj</a:t>
            </a:r>
            <a:r>
              <a:rPr lang="en-GB" sz="2800" b="1" dirty="0" smtClean="0">
                <a:latin typeface="Arial" panose="020B0604020202020204" pitchFamily="34" charset="0"/>
                <a:cs typeface="Arial" panose="020B0604020202020204" pitchFamily="34" charset="0"/>
              </a:rPr>
              <a:t>e</a:t>
            </a:r>
            <a:r>
              <a:rPr lang="sl-SI" sz="2800" dirty="0" smtClean="0">
                <a:latin typeface="Arial" panose="020B0604020202020204" pitchFamily="34" charset="0"/>
                <a:cs typeface="Arial" panose="020B0604020202020204" pitchFamily="34" charset="0"/>
              </a:rPr>
              <a:t>, iskanj</a:t>
            </a:r>
            <a:r>
              <a:rPr lang="en-GB" sz="2800" dirty="0" smtClean="0">
                <a:latin typeface="Arial" panose="020B0604020202020204" pitchFamily="34" charset="0"/>
                <a:cs typeface="Arial" panose="020B0604020202020204" pitchFamily="34" charset="0"/>
              </a:rPr>
              <a:t>e</a:t>
            </a:r>
            <a:r>
              <a:rPr lang="sl-SI" sz="2800" dirty="0" smtClean="0">
                <a:latin typeface="Arial" panose="020B0604020202020204" pitchFamily="34" charset="0"/>
                <a:cs typeface="Arial" panose="020B0604020202020204" pitchFamily="34" charset="0"/>
              </a:rPr>
              <a:t> </a:t>
            </a:r>
            <a:r>
              <a:rPr lang="sl-SI" sz="2800" b="1" dirty="0" smtClean="0">
                <a:latin typeface="Arial" panose="020B0604020202020204" pitchFamily="34" charset="0"/>
                <a:cs typeface="Arial" panose="020B0604020202020204" pitchFamily="34" charset="0"/>
              </a:rPr>
              <a:t>navdiha</a:t>
            </a:r>
            <a:r>
              <a:rPr lang="sl-SI" sz="2800" dirty="0" smtClean="0">
                <a:latin typeface="Arial" panose="020B0604020202020204" pitchFamily="34" charset="0"/>
                <a:cs typeface="Arial" panose="020B0604020202020204" pitchFamily="34" charset="0"/>
              </a:rPr>
              <a:t> v naravi</a:t>
            </a:r>
            <a:r>
              <a:rPr lang="en-GB" sz="2800" dirty="0" smtClean="0">
                <a:latin typeface="Arial" panose="020B0604020202020204" pitchFamily="34" charset="0"/>
                <a:cs typeface="Arial" panose="020B0604020202020204" pitchFamily="34" charset="0"/>
              </a:rPr>
              <a:t>, …</a:t>
            </a:r>
            <a:r>
              <a:rPr lang="sl-SI" sz="2800" dirty="0" smtClean="0">
                <a:latin typeface="Arial" panose="020B0604020202020204" pitchFamily="34" charset="0"/>
                <a:cs typeface="Arial" panose="020B0604020202020204" pitchFamily="34" charset="0"/>
              </a:rPr>
              <a:t>!</a:t>
            </a:r>
            <a:endParaRPr lang="sl-SI" sz="2800" dirty="0">
              <a:latin typeface="Arial" panose="020B0604020202020204" pitchFamily="34" charset="0"/>
              <a:cs typeface="Arial" panose="020B0604020202020204" pitchFamily="34" charset="0"/>
            </a:endParaRP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Neprecenljiva za ljudi</a:t>
            </a:r>
            <a:endParaRPr lang="sl-SI" sz="4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117785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344128" y="2038744"/>
            <a:ext cx="11513575" cy="954107"/>
          </a:xfrm>
          <a:prstGeom prst="rect">
            <a:avLst/>
          </a:prstGeom>
          <a:noFill/>
        </p:spPr>
        <p:txBody>
          <a:bodyPr wrap="square" rtlCol="0">
            <a:spAutoFit/>
          </a:bodyPr>
          <a:lstStyle/>
          <a:p>
            <a:pPr marL="1169988" indent="-1169988"/>
            <a:r>
              <a:rPr lang="sl-SI" sz="2800" dirty="0" smtClean="0">
                <a:latin typeface="Arial" panose="020B0604020202020204" pitchFamily="34" charset="0"/>
                <a:cs typeface="Arial" panose="020B0604020202020204" pitchFamily="34" charset="0"/>
              </a:rPr>
              <a:t>-</a:t>
            </a:r>
            <a:r>
              <a:rPr lang="sl-SI" sz="2800" dirty="0" err="1" smtClean="0">
                <a:latin typeface="Arial" panose="020B0604020202020204" pitchFamily="34" charset="0"/>
                <a:cs typeface="Arial" panose="020B0604020202020204" pitchFamily="34" charset="0"/>
              </a:rPr>
              <a:t>biodiverziteto</a:t>
            </a:r>
            <a:r>
              <a:rPr lang="sl-SI" sz="2800" dirty="0" smtClean="0">
                <a:latin typeface="Arial" panose="020B0604020202020204" pitchFamily="34" charset="0"/>
                <a:cs typeface="Arial" panose="020B0604020202020204" pitchFamily="34" charset="0"/>
              </a:rPr>
              <a:t> potrebujemo, zato jo tudi izkoriščamo</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pPr marL="1169988" indent="-1169988"/>
            <a:r>
              <a:rPr lang="sl-SI" sz="2800" dirty="0" smtClean="0">
                <a:latin typeface="Arial" panose="020B0604020202020204" pitchFamily="34" charset="0"/>
                <a:cs typeface="Arial" panose="020B0604020202020204" pitchFamily="34" charset="0"/>
              </a:rPr>
              <a:t>-od začetka življenja na Zemlji izumrlo že &gt;99% vseh vrst</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Izginja pred našimi očmi</a:t>
            </a:r>
            <a:endParaRPr lang="sl-SI" sz="4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339" y="3270577"/>
            <a:ext cx="3729668" cy="3058328"/>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9337" y="3260315"/>
            <a:ext cx="4572000" cy="2572512"/>
          </a:xfrm>
          <a:prstGeom prst="rect">
            <a:avLst/>
          </a:prstGeom>
        </p:spPr>
      </p:pic>
      <p:sp>
        <p:nvSpPr>
          <p:cNvPr id="12" name="TextBox 11"/>
          <p:cNvSpPr txBox="1"/>
          <p:nvPr/>
        </p:nvSpPr>
        <p:spPr>
          <a:xfrm>
            <a:off x="4899337" y="5990351"/>
            <a:ext cx="3176382" cy="338554"/>
          </a:xfrm>
          <a:prstGeom prst="rect">
            <a:avLst/>
          </a:prstGeom>
          <a:noFill/>
        </p:spPr>
        <p:txBody>
          <a:bodyPr wrap="none" rtlCol="0">
            <a:spAutoFit/>
          </a:bodyPr>
          <a:lstStyle/>
          <a:p>
            <a:r>
              <a:rPr lang="en-GB" sz="1600" dirty="0" err="1" smtClean="0"/>
              <a:t>Replike</a:t>
            </a:r>
            <a:r>
              <a:rPr lang="en-GB" sz="1600" dirty="0" smtClean="0"/>
              <a:t> </a:t>
            </a:r>
            <a:r>
              <a:rPr lang="en-GB" sz="1600" dirty="0" err="1" smtClean="0"/>
              <a:t>fosilov</a:t>
            </a:r>
            <a:r>
              <a:rPr lang="en-GB" sz="1600" dirty="0" smtClean="0"/>
              <a:t> </a:t>
            </a:r>
            <a:r>
              <a:rPr lang="en-GB" sz="1600" dirty="0" err="1" smtClean="0"/>
              <a:t>izumrlih</a:t>
            </a:r>
            <a:r>
              <a:rPr lang="en-GB" sz="1600" dirty="0" smtClean="0"/>
              <a:t> </a:t>
            </a:r>
            <a:r>
              <a:rPr lang="en-GB" sz="1600" dirty="0" err="1" smtClean="0"/>
              <a:t>vretenčarjev</a:t>
            </a:r>
            <a:endParaRPr lang="sl-SI" sz="16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52758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344128" y="2038744"/>
            <a:ext cx="11513575" cy="1384995"/>
          </a:xfrm>
          <a:prstGeom prst="rect">
            <a:avLst/>
          </a:prstGeom>
          <a:noFill/>
        </p:spPr>
        <p:txBody>
          <a:bodyPr wrap="square" rtlCol="0">
            <a:spAutoFit/>
          </a:bodyPr>
          <a:lstStyle/>
          <a:p>
            <a:pPr marL="1169988" indent="-1169988"/>
            <a:r>
              <a:rPr lang="sl-SI" sz="2800" dirty="0" smtClean="0">
                <a:latin typeface="Arial" panose="020B0604020202020204" pitchFamily="34" charset="0"/>
                <a:cs typeface="Arial" panose="020B0604020202020204" pitchFamily="34" charset="0"/>
              </a:rPr>
              <a:t>-od kar je človek dominantna vrsta, je zaradi izkoriščanja </a:t>
            </a:r>
            <a:r>
              <a:rPr lang="en-GB" sz="2800" dirty="0" err="1" smtClean="0">
                <a:latin typeface="Arial" panose="020B0604020202020204" pitchFamily="34" charset="0"/>
                <a:cs typeface="Arial" panose="020B0604020202020204" pitchFamily="34" charset="0"/>
              </a:rPr>
              <a:t>biodiverzitete</a:t>
            </a:r>
            <a:r>
              <a:rPr lang="en-GB" sz="2800" dirty="0" smtClean="0">
                <a:latin typeface="Arial" panose="020B0604020202020204" pitchFamily="34" charset="0"/>
                <a:cs typeface="Arial" panose="020B0604020202020204" pitchFamily="34" charset="0"/>
              </a:rPr>
              <a:t> </a:t>
            </a:r>
            <a:r>
              <a:rPr lang="sl-SI" sz="2800" dirty="0" smtClean="0">
                <a:latin typeface="Arial" panose="020B0604020202020204" pitchFamily="34" charset="0"/>
                <a:cs typeface="Arial" panose="020B0604020202020204" pitchFamily="34" charset="0"/>
              </a:rPr>
              <a:t>in </a:t>
            </a:r>
            <a:r>
              <a:rPr lang="en-GB" sz="2800" dirty="0" err="1" smtClean="0">
                <a:latin typeface="Arial" panose="020B0604020202020204" pitchFamily="34" charset="0"/>
                <a:cs typeface="Arial" panose="020B0604020202020204" pitchFamily="34" charset="0"/>
              </a:rPr>
              <a:t>naše</a:t>
            </a:r>
            <a:r>
              <a:rPr lang="en-GB" sz="2800" dirty="0" smtClean="0">
                <a:latin typeface="Arial" panose="020B0604020202020204" pitchFamily="34" charset="0"/>
                <a:cs typeface="Arial" panose="020B0604020202020204" pitchFamily="34" charset="0"/>
              </a:rPr>
              <a:t> </a:t>
            </a:r>
            <a:r>
              <a:rPr lang="sl-SI" sz="2800" dirty="0" smtClean="0">
                <a:latin typeface="Arial" panose="020B0604020202020204" pitchFamily="34" charset="0"/>
                <a:cs typeface="Arial" panose="020B0604020202020204" pitchFamily="34" charset="0"/>
              </a:rPr>
              <a:t>zabave</a:t>
            </a:r>
            <a:r>
              <a:rPr lang="en-GB" sz="2800" dirty="0" smtClean="0">
                <a:latin typeface="Arial" panose="020B0604020202020204" pitchFamily="34" charset="0"/>
                <a:cs typeface="Arial" panose="020B0604020202020204" pitchFamily="34" charset="0"/>
              </a:rPr>
              <a:t>,</a:t>
            </a:r>
            <a:r>
              <a:rPr lang="sl-SI" sz="2800" dirty="0" smtClean="0">
                <a:latin typeface="Arial" panose="020B0604020202020204" pitchFamily="34" charset="0"/>
                <a:cs typeface="Arial" panose="020B0604020202020204" pitchFamily="34" charset="0"/>
              </a:rPr>
              <a:t> izumiranje 1000x hitrejše</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pPr marL="1169988" indent="-1169988"/>
            <a:r>
              <a:rPr lang="sl-SI" sz="2800" dirty="0" smtClean="0">
                <a:latin typeface="Arial" panose="020B0604020202020204" pitchFamily="34" charset="0"/>
                <a:cs typeface="Arial" panose="020B0604020202020204" pitchFamily="34" charset="0"/>
              </a:rPr>
              <a:t>-zmanjševanje </a:t>
            </a:r>
            <a:r>
              <a:rPr lang="sl-SI" sz="2800" dirty="0" err="1" smtClean="0">
                <a:latin typeface="Arial" panose="020B0604020202020204" pitchFamily="34" charset="0"/>
                <a:cs typeface="Arial" panose="020B0604020202020204" pitchFamily="34" charset="0"/>
              </a:rPr>
              <a:t>biodiverzitete</a:t>
            </a:r>
            <a:r>
              <a:rPr lang="sl-SI" sz="2800" dirty="0" smtClean="0">
                <a:latin typeface="Arial" panose="020B0604020202020204" pitchFamily="34" charset="0"/>
                <a:cs typeface="Arial" panose="020B0604020202020204" pitchFamily="34" charset="0"/>
              </a:rPr>
              <a:t> vpliva na kvaliteto človekovega življenja.</a:t>
            </a: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Izginja pred našimi očmi</a:t>
            </a:r>
            <a:endParaRPr lang="sl-SI" sz="4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0735" y="3713629"/>
            <a:ext cx="4149213" cy="2767525"/>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269" y="3731946"/>
            <a:ext cx="5899590" cy="274920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35217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10" name="TextBox 9"/>
          <p:cNvSpPr txBox="1"/>
          <p:nvPr/>
        </p:nvSpPr>
        <p:spPr>
          <a:xfrm>
            <a:off x="344128" y="2038744"/>
            <a:ext cx="11513575" cy="954107"/>
          </a:xfrm>
          <a:prstGeom prst="rect">
            <a:avLst/>
          </a:prstGeom>
          <a:noFill/>
        </p:spPr>
        <p:txBody>
          <a:bodyPr wrap="square" rtlCol="0">
            <a:spAutoFit/>
          </a:bodyPr>
          <a:lstStyle/>
          <a:p>
            <a:pPr marL="1169988" indent="-1169988"/>
            <a:r>
              <a:rPr lang="sl-SI" sz="2800" dirty="0" smtClean="0">
                <a:latin typeface="Arial" panose="020B0604020202020204" pitchFamily="34" charset="0"/>
                <a:cs typeface="Arial" panose="020B0604020202020204" pitchFamily="34" charset="0"/>
              </a:rPr>
              <a:t>-</a:t>
            </a:r>
            <a:r>
              <a:rPr lang="sl-SI" sz="2800" dirty="0" err="1" smtClean="0">
                <a:latin typeface="Arial" panose="020B0604020202020204" pitchFamily="34" charset="0"/>
                <a:cs typeface="Arial" panose="020B0604020202020204" pitchFamily="34" charset="0"/>
              </a:rPr>
              <a:t>biodiverziteto</a:t>
            </a:r>
            <a:r>
              <a:rPr lang="sl-SI"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se </a:t>
            </a:r>
            <a:r>
              <a:rPr lang="sl-SI" sz="2800" dirty="0" smtClean="0">
                <a:latin typeface="Arial" panose="020B0604020202020204" pitchFamily="34" charset="0"/>
                <a:cs typeface="Arial" panose="020B0604020202020204" pitchFamily="34" charset="0"/>
              </a:rPr>
              <a:t>moramo </a:t>
            </a:r>
            <a:r>
              <a:rPr lang="en-GB" sz="2800" dirty="0" err="1" smtClean="0">
                <a:latin typeface="Arial" panose="020B0604020202020204" pitchFamily="34" charset="0"/>
                <a:cs typeface="Arial" panose="020B0604020202020204" pitchFamily="34" charset="0"/>
              </a:rPr>
              <a:t>naučiti</a:t>
            </a:r>
            <a:r>
              <a:rPr lang="en-GB" sz="2800" dirty="0" smtClean="0">
                <a:latin typeface="Arial" panose="020B0604020202020204" pitchFamily="34" charset="0"/>
                <a:cs typeface="Arial" panose="020B0604020202020204" pitchFamily="34" charset="0"/>
              </a:rPr>
              <a:t> </a:t>
            </a:r>
            <a:r>
              <a:rPr lang="sl-SI" sz="2800" dirty="0" smtClean="0">
                <a:latin typeface="Arial" panose="020B0604020202020204" pitchFamily="34" charset="0"/>
                <a:cs typeface="Arial" panose="020B0604020202020204" pitchFamily="34" charset="0"/>
              </a:rPr>
              <a:t>izkoriščati brez trajnih posledic</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pPr marL="1169988" indent="-1169988"/>
            <a:r>
              <a:rPr lang="sl-SI" sz="2800" dirty="0" smtClean="0">
                <a:latin typeface="Arial" panose="020B0604020202020204" pitchFamily="34" charset="0"/>
                <a:cs typeface="Arial" panose="020B0604020202020204" pitchFamily="34" charset="0"/>
              </a:rPr>
              <a:t>-v projektu Life </a:t>
            </a:r>
            <a:r>
              <a:rPr lang="sl-SI" sz="2800" dirty="0" err="1" smtClean="0">
                <a:latin typeface="Arial" panose="020B0604020202020204" pitchFamily="34" charset="0"/>
                <a:cs typeface="Arial" panose="020B0604020202020204" pitchFamily="34" charset="0"/>
              </a:rPr>
              <a:t>NaturaViva</a:t>
            </a:r>
            <a:r>
              <a:rPr lang="sl-SI" sz="2800" dirty="0" smtClean="0">
                <a:latin typeface="Arial" panose="020B0604020202020204" pitchFamily="34" charset="0"/>
                <a:cs typeface="Arial" panose="020B0604020202020204" pitchFamily="34" charset="0"/>
              </a:rPr>
              <a:t> to imenujemo „</a:t>
            </a:r>
            <a:r>
              <a:rPr lang="sl-SI" sz="2800" b="1" dirty="0" smtClean="0">
                <a:latin typeface="Arial" panose="020B0604020202020204" pitchFamily="34" charset="0"/>
                <a:cs typeface="Arial" panose="020B0604020202020204" pitchFamily="34" charset="0"/>
              </a:rPr>
              <a:t>Umetnost življenja</a:t>
            </a:r>
            <a:r>
              <a:rPr lang="sl-SI" sz="2800" dirty="0" smtClean="0">
                <a:latin typeface="Arial" panose="020B0604020202020204" pitchFamily="34" charset="0"/>
                <a:cs typeface="Arial" panose="020B0604020202020204" pitchFamily="34" charset="0"/>
              </a:rPr>
              <a:t>“!</a:t>
            </a:r>
            <a:endParaRPr lang="sl-SI" sz="2800" dirty="0">
              <a:latin typeface="Arial" panose="020B0604020202020204" pitchFamily="34" charset="0"/>
              <a:cs typeface="Arial" panose="020B0604020202020204" pitchFamily="34" charset="0"/>
            </a:endParaRPr>
          </a:p>
        </p:txBody>
      </p:sp>
      <p:sp>
        <p:nvSpPr>
          <p:cNvPr id="11" name="TextBox 10"/>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Izginja pred našimi očmi</a:t>
            </a:r>
            <a:endParaRPr lang="sl-SI" sz="4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
        <p:nvSpPr>
          <p:cNvPr id="9" name="TextBox 8"/>
          <p:cNvSpPr txBox="1"/>
          <p:nvPr/>
        </p:nvSpPr>
        <p:spPr>
          <a:xfrm>
            <a:off x="102075" y="5465602"/>
            <a:ext cx="11513575" cy="677108"/>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www.naturaviva.si</a:t>
            </a:r>
          </a:p>
          <a:p>
            <a:pPr algn="ctr"/>
            <a:r>
              <a:rPr lang="en-US" sz="1100" dirty="0" smtClean="0">
                <a:latin typeface="Arial" panose="020B0604020202020204" pitchFamily="34" charset="0"/>
                <a:cs typeface="Arial" panose="020B0604020202020204" pitchFamily="34" charset="0"/>
              </a:rPr>
              <a:t>P</a:t>
            </a:r>
            <a:r>
              <a:rPr lang="sl-SI" sz="1100" dirty="0" err="1" smtClean="0">
                <a:latin typeface="Arial" panose="020B0604020202020204" pitchFamily="34" charset="0"/>
                <a:cs typeface="Arial" panose="020B0604020202020204" pitchFamily="34" charset="0"/>
              </a:rPr>
              <a:t>redstavitev</a:t>
            </a:r>
            <a:r>
              <a:rPr lang="sl-SI"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je </a:t>
            </a:r>
            <a:r>
              <a:rPr lang="sl-SI" sz="1100" dirty="0" smtClean="0">
                <a:latin typeface="Arial" panose="020B0604020202020204" pitchFamily="34" charset="0"/>
                <a:cs typeface="Arial" panose="020B0604020202020204" pitchFamily="34" charset="0"/>
              </a:rPr>
              <a:t>narejena </a:t>
            </a:r>
            <a:r>
              <a:rPr lang="sl-SI" sz="1100" dirty="0" smtClean="0">
                <a:latin typeface="Arial" panose="020B0604020202020204" pitchFamily="34" charset="0"/>
                <a:cs typeface="Arial" panose="020B0604020202020204" pitchFamily="34" charset="0"/>
              </a:rPr>
              <a:t>v okviru projekta LIFE </a:t>
            </a:r>
            <a:r>
              <a:rPr lang="en-GB" sz="1100" dirty="0" smtClean="0">
                <a:latin typeface="Arial" panose="020B0604020202020204" pitchFamily="34" charset="0"/>
                <a:cs typeface="Arial" panose="020B0604020202020204" pitchFamily="34" charset="0"/>
              </a:rPr>
              <a:t>16 GIE/SI/000711 – LIFE </a:t>
            </a:r>
            <a:r>
              <a:rPr lang="en-US" sz="1100" dirty="0" smtClean="0">
                <a:latin typeface="Arial" panose="020B0604020202020204" pitchFamily="34" charset="0"/>
                <a:cs typeface="Arial" panose="020B0604020202020204" pitchFamily="34" charset="0"/>
              </a:rPr>
              <a:t>NATURAVIVA, </a:t>
            </a:r>
            <a:r>
              <a:rPr lang="en-US" sz="1100" dirty="0" err="1" smtClean="0">
                <a:latin typeface="Arial" panose="020B0604020202020204" pitchFamily="34" charset="0"/>
                <a:cs typeface="Arial" panose="020B0604020202020204" pitchFamily="34" charset="0"/>
              </a:rPr>
              <a:t>ki</a:t>
            </a:r>
            <a:r>
              <a:rPr lang="en-US" sz="1100" dirty="0" smtClean="0">
                <a:latin typeface="Arial" panose="020B0604020202020204" pitchFamily="34" charset="0"/>
                <a:cs typeface="Arial" panose="020B0604020202020204" pitchFamily="34" charset="0"/>
              </a:rPr>
              <a:t> je</a:t>
            </a:r>
            <a:r>
              <a:rPr lang="en-US" sz="1100" dirty="0" smtClean="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sofinanciran</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iz</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sredstev</a:t>
            </a:r>
            <a:r>
              <a:rPr lang="en-US" sz="1100" dirty="0">
                <a:latin typeface="Arial" panose="020B0604020202020204" pitchFamily="34" charset="0"/>
                <a:cs typeface="Arial" panose="020B0604020202020204" pitchFamily="34" charset="0"/>
              </a:rPr>
              <a:t> LIFE, </a:t>
            </a:r>
            <a:r>
              <a:rPr lang="en-US" sz="1100" dirty="0" err="1">
                <a:latin typeface="Arial" panose="020B0604020202020204" pitchFamily="34" charset="0"/>
                <a:cs typeface="Arial" panose="020B0604020202020204" pitchFamily="34" charset="0"/>
              </a:rPr>
              <a:t>finančnega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instrumenta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Evropske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unije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za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Okolje</a:t>
            </a:r>
            <a:r>
              <a:rPr lang="en-US" sz="1100" dirty="0">
                <a:latin typeface="Arial" panose="020B0604020202020204" pitchFamily="34" charset="0"/>
                <a:cs typeface="Arial" panose="020B0604020202020204" pitchFamily="34" charset="0"/>
              </a:rPr>
              <a:t> in </a:t>
            </a:r>
            <a:r>
              <a:rPr lang="en-US" sz="1100" dirty="0" err="1">
                <a:latin typeface="Arial" panose="020B0604020202020204" pitchFamily="34" charset="0"/>
                <a:cs typeface="Arial" panose="020B0604020202020204" pitchFamily="34" charset="0"/>
              </a:rPr>
              <a:t>podnebne</a:t>
            </a:r>
            <a:r>
              <a:rPr lang="en-US" sz="1100" dirty="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ukrepe</a:t>
            </a:r>
            <a:r>
              <a:rPr lang="en-US" sz="1100" dirty="0" smtClean="0">
                <a:latin typeface="Arial" panose="020B0604020202020204" pitchFamily="34" charset="0"/>
                <a:cs typeface="Arial" panose="020B0604020202020204" pitchFamily="34" charset="0"/>
              </a:rPr>
              <a:t> in </a:t>
            </a:r>
            <a:r>
              <a:rPr lang="en-US" sz="1100" dirty="0" err="1" smtClean="0">
                <a:latin typeface="Arial" panose="020B0604020202020204" pitchFamily="34" charset="0"/>
                <a:cs typeface="Arial" panose="020B0604020202020204" pitchFamily="34" charset="0"/>
              </a:rPr>
              <a:t>Ministrstva</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za</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okolje</a:t>
            </a:r>
            <a:r>
              <a:rPr lang="en-US" sz="1100" dirty="0" smtClean="0">
                <a:latin typeface="Arial" panose="020B0604020202020204" pitchFamily="34" charset="0"/>
                <a:cs typeface="Arial" panose="020B0604020202020204" pitchFamily="34" charset="0"/>
              </a:rPr>
              <a:t> in </a:t>
            </a:r>
            <a:r>
              <a:rPr lang="en-US" sz="1100" dirty="0" err="1" smtClean="0">
                <a:latin typeface="Arial" panose="020B0604020202020204" pitchFamily="34" charset="0"/>
                <a:cs typeface="Arial" panose="020B0604020202020204" pitchFamily="34" charset="0"/>
              </a:rPr>
              <a:t>prostor</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Republike</a:t>
            </a:r>
            <a:r>
              <a:rPr lang="en-US" sz="1100" dirty="0" smtClean="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a:t>
            </a:r>
            <a:r>
              <a:rPr lang="en-US" sz="1100" dirty="0" err="1" smtClean="0">
                <a:latin typeface="Arial" panose="020B0604020202020204" pitchFamily="34" charset="0"/>
                <a:cs typeface="Arial" panose="020B0604020202020204" pitchFamily="34" charset="0"/>
              </a:rPr>
              <a:t>lovenije</a:t>
            </a:r>
            <a:r>
              <a:rPr lang="sl-SI" sz="1100" dirty="0" smtClean="0">
                <a:latin typeface="Arial" panose="020B0604020202020204" pitchFamily="34" charset="0"/>
                <a:cs typeface="Arial" panose="020B0604020202020204" pitchFamily="34" charset="0"/>
              </a:rPr>
              <a:t>.</a:t>
            </a:r>
            <a:endParaRPr lang="sl-SI" sz="11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259" y="6152335"/>
            <a:ext cx="10371920" cy="634219"/>
          </a:xfrm>
          <a:prstGeom prst="rect">
            <a:avLst/>
          </a:prstGeom>
        </p:spPr>
      </p:pic>
    </p:spTree>
    <p:extLst>
      <p:ext uri="{BB962C8B-B14F-4D97-AF65-F5344CB8AC3E}">
        <p14:creationId xmlns:p14="http://schemas.microsoft.com/office/powerpoint/2010/main" val="34275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6.25E-7 -3.7037E-6 L 0.37331 0.47894 " pathEditMode="relative" rAng="0" ptsTypes="AA">
                                      <p:cBhvr>
                                        <p:cTn id="6" dur="3000" fill="hold"/>
                                        <p:tgtEl>
                                          <p:spTgt spid="4"/>
                                        </p:tgtEl>
                                        <p:attrNameLst>
                                          <p:attrName>ppt_x</p:attrName>
                                          <p:attrName>ppt_y</p:attrName>
                                        </p:attrNameLst>
                                      </p:cBhvr>
                                      <p:rCtr x="18659" y="23935"/>
                                    </p:animMotion>
                                  </p:childTnLst>
                                </p:cTn>
                              </p:par>
                              <p:par>
                                <p:cTn id="7" presetID="6" presetClass="emph" presetSubtype="0" fill="hold" nodeType="withEffect">
                                  <p:stCondLst>
                                    <p:cond delay="0"/>
                                  </p:stCondLst>
                                  <p:childTnLst>
                                    <p:animScale>
                                      <p:cBhvr>
                                        <p:cTn id="8" dur="2000" fill="hold"/>
                                        <p:tgtEl>
                                          <p:spTgt spid="4"/>
                                        </p:tgtEl>
                                      </p:cBhvr>
                                      <p:by x="150000" y="150000"/>
                                    </p:animScale>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0" name="Rectangle 9"/>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6" name="TextBox 5"/>
          <p:cNvSpPr txBox="1"/>
          <p:nvPr/>
        </p:nvSpPr>
        <p:spPr>
          <a:xfrm>
            <a:off x="0" y="2202873"/>
            <a:ext cx="12192000" cy="1015663"/>
          </a:xfrm>
          <a:prstGeom prst="rect">
            <a:avLst/>
          </a:prstGeom>
          <a:noFill/>
        </p:spPr>
        <p:txBody>
          <a:bodyPr wrap="square" rtlCol="0">
            <a:spAutoFit/>
          </a:bodyPr>
          <a:lstStyle/>
          <a:p>
            <a:pPr algn="ctr"/>
            <a:r>
              <a:rPr lang="sl-SI" sz="6000" b="1" dirty="0" err="1" smtClean="0">
                <a:latin typeface="Arial" panose="020B0604020202020204" pitchFamily="34" charset="0"/>
                <a:cs typeface="Arial" panose="020B0604020202020204" pitchFamily="34" charset="0"/>
              </a:rPr>
              <a:t>BIODIVERZITETA</a:t>
            </a:r>
            <a:endParaRPr lang="sl-SI" sz="6000" b="1" dirty="0">
              <a:latin typeface="Arial" panose="020B0604020202020204" pitchFamily="34" charset="0"/>
              <a:cs typeface="Arial" panose="020B0604020202020204" pitchFamily="34" charset="0"/>
            </a:endParaRPr>
          </a:p>
        </p:txBody>
      </p:sp>
      <p:sp>
        <p:nvSpPr>
          <p:cNvPr id="8" name="TextBox 7"/>
          <p:cNvSpPr txBox="1"/>
          <p:nvPr/>
        </p:nvSpPr>
        <p:spPr>
          <a:xfrm>
            <a:off x="1" y="3133899"/>
            <a:ext cx="12192000" cy="1938992"/>
          </a:xfrm>
          <a:prstGeom prst="rect">
            <a:avLst/>
          </a:prstGeom>
          <a:noFill/>
        </p:spPr>
        <p:txBody>
          <a:bodyPr wrap="square" rtlCol="0">
            <a:spAutoFit/>
          </a:bodyPr>
          <a:lstStyle/>
          <a:p>
            <a:pPr algn="ctr"/>
            <a:r>
              <a:rPr lang="sl-SI" sz="6000" b="1" dirty="0" smtClean="0"/>
              <a:t>=</a:t>
            </a:r>
          </a:p>
          <a:p>
            <a:pPr algn="ctr"/>
            <a:r>
              <a:rPr lang="sl-SI" sz="6000" b="1" dirty="0" smtClean="0"/>
              <a:t>ŽIVA NARAVA</a:t>
            </a:r>
            <a:endParaRPr lang="sl-SI" sz="6000" b="1" dirty="0"/>
          </a:p>
        </p:txBody>
      </p:sp>
      <p:sp>
        <p:nvSpPr>
          <p:cNvPr id="11" name="TextBox 10"/>
          <p:cNvSpPr txBox="1"/>
          <p:nvPr/>
        </p:nvSpPr>
        <p:spPr>
          <a:xfrm>
            <a:off x="11082" y="1299558"/>
            <a:ext cx="12192000" cy="1015663"/>
          </a:xfrm>
          <a:prstGeom prst="rect">
            <a:avLst/>
          </a:prstGeom>
          <a:noFill/>
        </p:spPr>
        <p:txBody>
          <a:bodyPr wrap="square" rtlCol="0">
            <a:spAutoFit/>
          </a:bodyPr>
          <a:lstStyle/>
          <a:p>
            <a:pPr algn="ctr"/>
            <a:r>
              <a:rPr lang="en-GB" sz="6000" b="1" dirty="0" err="1" smtClean="0"/>
              <a:t>Kaj</a:t>
            </a:r>
            <a:r>
              <a:rPr lang="en-GB" sz="6000" b="1" dirty="0" smtClean="0"/>
              <a:t> je</a:t>
            </a:r>
            <a:endParaRPr lang="sl-SI" sz="6000" b="1" dirty="0"/>
          </a:p>
        </p:txBody>
      </p:sp>
      <p:sp>
        <p:nvSpPr>
          <p:cNvPr id="12" name="TextBox 11"/>
          <p:cNvSpPr txBox="1"/>
          <p:nvPr/>
        </p:nvSpPr>
        <p:spPr>
          <a:xfrm>
            <a:off x="9307482" y="2202872"/>
            <a:ext cx="626227" cy="1015663"/>
          </a:xfrm>
          <a:prstGeom prst="rect">
            <a:avLst/>
          </a:prstGeom>
          <a:noFill/>
        </p:spPr>
        <p:txBody>
          <a:bodyPr wrap="square" rtlCol="0">
            <a:spAutoFit/>
          </a:bodyPr>
          <a:lstStyle/>
          <a:p>
            <a:pPr algn="ctr"/>
            <a:r>
              <a:rPr lang="en-GB" sz="6000" b="1" dirty="0" smtClean="0"/>
              <a:t>?</a:t>
            </a:r>
            <a:endParaRPr lang="sl-SI" sz="6000" b="1"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413597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25" name="Rectangle 24"/>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7166" y="-6827"/>
            <a:ext cx="2009308" cy="202340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6914"/>
            <a:ext cx="2128058" cy="2051803"/>
          </a:xfrm>
          <a:prstGeom prst="rect">
            <a:avLst/>
          </a:prstGeom>
        </p:spPr>
      </p:pic>
      <p:sp>
        <p:nvSpPr>
          <p:cNvPr id="6" name="TextBox 5"/>
          <p:cNvSpPr txBox="1"/>
          <p:nvPr/>
        </p:nvSpPr>
        <p:spPr>
          <a:xfrm>
            <a:off x="0" y="2202873"/>
            <a:ext cx="12192000" cy="1015663"/>
          </a:xfrm>
          <a:prstGeom prst="rect">
            <a:avLst/>
          </a:prstGeom>
          <a:noFill/>
        </p:spPr>
        <p:txBody>
          <a:bodyPr wrap="square" rtlCol="0">
            <a:spAutoFit/>
          </a:bodyPr>
          <a:lstStyle/>
          <a:p>
            <a:pPr algn="ctr"/>
            <a:r>
              <a:rPr lang="sl-SI" sz="6000" b="1" dirty="0" err="1" smtClean="0">
                <a:latin typeface="Arial" panose="020B0604020202020204" pitchFamily="34" charset="0"/>
                <a:cs typeface="Arial" panose="020B0604020202020204" pitchFamily="34" charset="0"/>
              </a:rPr>
              <a:t>BIODIVERZITETA</a:t>
            </a:r>
            <a:endParaRPr lang="sl-SI" sz="6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1366" y="0"/>
            <a:ext cx="2024892" cy="202489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6258" y="0"/>
            <a:ext cx="2020850" cy="202489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7108" y="0"/>
            <a:ext cx="2024892" cy="2024892"/>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89862" y="-6823"/>
            <a:ext cx="2031711" cy="203171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62661" y="5154690"/>
            <a:ext cx="2037229" cy="2016529"/>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7053" y="5161349"/>
            <a:ext cx="2012166" cy="1987529"/>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29146" y="5139010"/>
            <a:ext cx="2032209" cy="2032209"/>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87166" y="5130085"/>
            <a:ext cx="2053516" cy="2057623"/>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2024889"/>
            <a:ext cx="2100000" cy="2022972"/>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99892" y="2024890"/>
            <a:ext cx="1992109" cy="1992109"/>
          </a:xfrm>
          <a:prstGeom prst="rect">
            <a:avLst/>
          </a:prstGeom>
        </p:spPr>
      </p:pic>
      <p:sp>
        <p:nvSpPr>
          <p:cNvPr id="7" name="TextBox 6"/>
          <p:cNvSpPr txBox="1"/>
          <p:nvPr/>
        </p:nvSpPr>
        <p:spPr>
          <a:xfrm>
            <a:off x="2083983" y="3133899"/>
            <a:ext cx="8120013" cy="1938992"/>
          </a:xfrm>
          <a:prstGeom prst="rect">
            <a:avLst/>
          </a:prstGeom>
          <a:noFill/>
        </p:spPr>
        <p:txBody>
          <a:bodyPr wrap="square" rtlCol="0">
            <a:spAutoFit/>
          </a:bodyPr>
          <a:lstStyle/>
          <a:p>
            <a:pPr algn="ctr"/>
            <a:r>
              <a:rPr lang="sl-SI" sz="6000" b="1" dirty="0" smtClean="0"/>
              <a:t>=</a:t>
            </a:r>
          </a:p>
          <a:p>
            <a:pPr algn="ctr"/>
            <a:r>
              <a:rPr lang="sl-SI" sz="6000" b="1" dirty="0" smtClean="0"/>
              <a:t>ŽIVLJENJE NA ZEMLJI</a:t>
            </a:r>
            <a:endParaRPr lang="sl-SI" sz="6000" b="1" dirty="0"/>
          </a:p>
        </p:txBody>
      </p:sp>
      <p:sp>
        <p:nvSpPr>
          <p:cNvPr id="26" name="TextBox 25"/>
          <p:cNvSpPr txBox="1"/>
          <p:nvPr/>
        </p:nvSpPr>
        <p:spPr>
          <a:xfrm>
            <a:off x="2079064" y="3310885"/>
            <a:ext cx="8120013" cy="1754326"/>
          </a:xfrm>
          <a:prstGeom prst="rect">
            <a:avLst/>
          </a:prstGeom>
          <a:noFill/>
        </p:spPr>
        <p:txBody>
          <a:bodyPr wrap="square" rtlCol="0">
            <a:spAutoFit/>
          </a:bodyPr>
          <a:lstStyle/>
          <a:p>
            <a:pPr algn="ctr"/>
            <a:r>
              <a:rPr lang="sl-SI" sz="3600" dirty="0" smtClean="0"/>
              <a:t>Vsi organizmi, vse življenjske/telesne oblike, vse povezave/interakcije med organizmi, …, lokalno, v državi, na svetu.</a:t>
            </a:r>
            <a:endParaRPr lang="sl-SI" sz="3600" b="1" dirty="0"/>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2401" y="4016999"/>
            <a:ext cx="2245917" cy="3170709"/>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99076" y="4016999"/>
            <a:ext cx="1988005" cy="3131879"/>
          </a:xfrm>
          <a:prstGeom prst="rect">
            <a:avLst/>
          </a:prstGeom>
        </p:spPr>
      </p:pic>
    </p:spTree>
    <p:extLst>
      <p:ext uri="{BB962C8B-B14F-4D97-AF65-F5344CB8AC3E}">
        <p14:creationId xmlns:p14="http://schemas.microsoft.com/office/powerpoint/2010/main" val="359467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solidFill>
            <a:schemeClr val="accent1"/>
          </a:solidFill>
          <a:effectLst/>
        </p:spPr>
      </p:pic>
      <p:sp>
        <p:nvSpPr>
          <p:cNvPr id="9" name="Rectangle 8"/>
          <p:cNvSpPr/>
          <p:nvPr/>
        </p:nvSpPr>
        <p:spPr>
          <a:xfrm>
            <a:off x="-68826" y="0"/>
            <a:ext cx="12272625" cy="6858000"/>
          </a:xfrm>
          <a:prstGeom prst="rect">
            <a:avLst/>
          </a:prstGeom>
          <a:solidFill>
            <a:schemeClr val="bg1">
              <a:alpha val="5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6" name="TextBox 5"/>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a:latin typeface="Arial" panose="020B0604020202020204" pitchFamily="34" charset="0"/>
                <a:cs typeface="Arial" panose="020B0604020202020204" pitchFamily="34" charset="0"/>
              </a:rPr>
              <a:t>v</a:t>
            </a:r>
            <a:r>
              <a:rPr lang="sl-SI" sz="4000" b="1" dirty="0" smtClean="0">
                <a:latin typeface="Arial" panose="020B0604020202020204" pitchFamily="34" charset="0"/>
                <a:cs typeface="Arial" panose="020B0604020202020204" pitchFamily="34" charset="0"/>
              </a:rPr>
              <a:t> Sloveniji in na Zemlji</a:t>
            </a:r>
            <a:endParaRPr lang="sl-SI" sz="4000" b="1" dirty="0">
              <a:latin typeface="Arial" panose="020B0604020202020204" pitchFamily="34" charset="0"/>
              <a:cs typeface="Arial" panose="020B0604020202020204" pitchFamily="34" charset="0"/>
            </a:endParaRPr>
          </a:p>
        </p:txBody>
      </p:sp>
      <p:sp>
        <p:nvSpPr>
          <p:cNvPr id="2" name="TextBox 1"/>
          <p:cNvSpPr txBox="1"/>
          <p:nvPr/>
        </p:nvSpPr>
        <p:spPr>
          <a:xfrm>
            <a:off x="964277" y="2244982"/>
            <a:ext cx="9873216" cy="3046988"/>
          </a:xfrm>
          <a:prstGeom prst="rect">
            <a:avLst/>
          </a:prstGeom>
          <a:noFill/>
        </p:spPr>
        <p:txBody>
          <a:bodyPr wrap="none" rtlCol="0">
            <a:spAutoFit/>
          </a:bodyPr>
          <a:lstStyle/>
          <a:p>
            <a:r>
              <a:rPr lang="sl-SI" sz="3200" dirty="0" smtClean="0"/>
              <a:t>					Zemlja		Slovenija</a:t>
            </a:r>
            <a:r>
              <a:rPr lang="sl-SI" sz="3200" baseline="30000" dirty="0" smtClean="0"/>
              <a:t>*</a:t>
            </a:r>
          </a:p>
          <a:p>
            <a:endParaRPr lang="sl-SI" sz="3200" dirty="0" smtClean="0"/>
          </a:p>
          <a:p>
            <a:r>
              <a:rPr lang="sl-SI" sz="3200" dirty="0" smtClean="0"/>
              <a:t>Število</a:t>
            </a:r>
            <a:r>
              <a:rPr lang="sl-SI" sz="3200" baseline="30000" dirty="0" smtClean="0"/>
              <a:t>**</a:t>
            </a:r>
            <a:r>
              <a:rPr lang="sl-SI" sz="3200" dirty="0" smtClean="0"/>
              <a:t> živali			1.200.000		21.000 (1,7%)</a:t>
            </a:r>
          </a:p>
          <a:p>
            <a:r>
              <a:rPr lang="sl-SI" sz="3200" dirty="0" smtClean="0"/>
              <a:t>	… od tega žuželk		1.000.000		18.000 (1,8%)</a:t>
            </a:r>
          </a:p>
          <a:p>
            <a:endParaRPr lang="sl-SI" sz="3200" dirty="0"/>
          </a:p>
          <a:p>
            <a:r>
              <a:rPr lang="sl-SI" sz="3200" dirty="0" smtClean="0"/>
              <a:t>Število</a:t>
            </a:r>
            <a:r>
              <a:rPr lang="en-GB" sz="3200" baseline="30000" dirty="0" smtClean="0"/>
              <a:t>*</a:t>
            </a:r>
            <a:r>
              <a:rPr lang="sl-SI" sz="3200" baseline="30000" dirty="0" smtClean="0"/>
              <a:t>*</a:t>
            </a:r>
            <a:r>
              <a:rPr lang="sl-SI" sz="3200" dirty="0" smtClean="0"/>
              <a:t> višjih rastlin	</a:t>
            </a:r>
            <a:r>
              <a:rPr lang="en-GB" sz="3200" dirty="0" smtClean="0"/>
              <a:t>	</a:t>
            </a:r>
            <a:r>
              <a:rPr lang="sl-SI" sz="3200" dirty="0" smtClean="0"/>
              <a:t>300.000		   3.200 (1%)</a:t>
            </a:r>
            <a:endParaRPr lang="sl-SI" sz="3200" dirty="0"/>
          </a:p>
        </p:txBody>
      </p:sp>
      <p:sp>
        <p:nvSpPr>
          <p:cNvPr id="3" name="TextBox 2"/>
          <p:cNvSpPr txBox="1"/>
          <p:nvPr/>
        </p:nvSpPr>
        <p:spPr>
          <a:xfrm>
            <a:off x="149567" y="5772674"/>
            <a:ext cx="10687926" cy="584775"/>
          </a:xfrm>
          <a:prstGeom prst="rect">
            <a:avLst/>
          </a:prstGeom>
          <a:noFill/>
        </p:spPr>
        <p:txBody>
          <a:bodyPr wrap="none" rtlCol="0">
            <a:spAutoFit/>
          </a:bodyPr>
          <a:lstStyle/>
          <a:p>
            <a:r>
              <a:rPr lang="sl-SI" sz="1600" baseline="30000" dirty="0" smtClean="0"/>
              <a:t>*</a:t>
            </a:r>
            <a:r>
              <a:rPr lang="sl-SI" sz="1600" dirty="0" smtClean="0"/>
              <a:t>Slovenija predstavlja 0,01% vsega kopnega na Zemlji, v oklepaju je % </a:t>
            </a:r>
            <a:r>
              <a:rPr lang="en-GB" sz="1600" dirty="0" smtClean="0"/>
              <a:t>od </a:t>
            </a:r>
            <a:r>
              <a:rPr lang="en-GB" sz="1600" dirty="0" err="1" smtClean="0"/>
              <a:t>vseh</a:t>
            </a:r>
            <a:r>
              <a:rPr lang="en-GB" sz="1600" dirty="0" smtClean="0"/>
              <a:t> </a:t>
            </a:r>
            <a:r>
              <a:rPr lang="en-GB" sz="1600" dirty="0" err="1" smtClean="0"/>
              <a:t>znanih</a:t>
            </a:r>
            <a:r>
              <a:rPr lang="en-GB" sz="1600" dirty="0" smtClean="0"/>
              <a:t> </a:t>
            </a:r>
            <a:r>
              <a:rPr lang="sl-SI" sz="1600" dirty="0" smtClean="0"/>
              <a:t>vrst</a:t>
            </a:r>
            <a:r>
              <a:rPr lang="en-GB" sz="1600" dirty="0" smtClean="0"/>
              <a:t> </a:t>
            </a:r>
            <a:r>
              <a:rPr lang="en-GB" sz="1600" dirty="0" err="1" smtClean="0"/>
              <a:t>na</a:t>
            </a:r>
            <a:r>
              <a:rPr lang="en-GB" sz="1600" dirty="0" smtClean="0"/>
              <a:t> </a:t>
            </a:r>
            <a:r>
              <a:rPr lang="en-GB" sz="1600" dirty="0" err="1" smtClean="0"/>
              <a:t>Zemlji</a:t>
            </a:r>
            <a:r>
              <a:rPr lang="sl-SI" sz="1600" dirty="0" smtClean="0"/>
              <a:t>!</a:t>
            </a:r>
          </a:p>
          <a:p>
            <a:r>
              <a:rPr lang="sl-SI" sz="1600" baseline="30000" dirty="0" smtClean="0"/>
              <a:t>**</a:t>
            </a:r>
            <a:r>
              <a:rPr lang="sl-SI" sz="1600" dirty="0" smtClean="0"/>
              <a:t>Ocena števila znanih vrst (vir: za Slovenijo: Živalstvo Slovenije, Register flore Slovenije). Večina vrst na Zemlji je še neodkritih!</a:t>
            </a:r>
            <a:endParaRPr lang="sl-SI" sz="1600" dirty="0"/>
          </a:p>
        </p:txBody>
      </p:sp>
      <p:cxnSp>
        <p:nvCxnSpPr>
          <p:cNvPr id="11" name="Straight Connector 10"/>
          <p:cNvCxnSpPr/>
          <p:nvPr/>
        </p:nvCxnSpPr>
        <p:spPr>
          <a:xfrm>
            <a:off x="884903" y="3016010"/>
            <a:ext cx="97929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0154" y="4495766"/>
            <a:ext cx="97929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17574" y="2386745"/>
            <a:ext cx="19665" cy="2772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80563" y="2401492"/>
            <a:ext cx="19665" cy="2772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8836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solidFill>
            <a:schemeClr val="accent1"/>
          </a:solidFill>
          <a:effectLst/>
        </p:spPr>
      </p:pic>
      <p:sp>
        <p:nvSpPr>
          <p:cNvPr id="9" name="Rectangle 8"/>
          <p:cNvSpPr/>
          <p:nvPr/>
        </p:nvSpPr>
        <p:spPr>
          <a:xfrm>
            <a:off x="-68826" y="0"/>
            <a:ext cx="12272625" cy="6858000"/>
          </a:xfrm>
          <a:prstGeom prst="rect">
            <a:avLst/>
          </a:prstGeom>
          <a:solidFill>
            <a:schemeClr val="bg1">
              <a:alpha val="5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6" name="TextBox 5"/>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a:latin typeface="Arial" panose="020B0604020202020204" pitchFamily="34" charset="0"/>
                <a:cs typeface="Arial" panose="020B0604020202020204" pitchFamily="34" charset="0"/>
              </a:rPr>
              <a:t>v</a:t>
            </a:r>
            <a:r>
              <a:rPr lang="sl-SI" sz="4000" b="1" dirty="0" smtClean="0">
                <a:latin typeface="Arial" panose="020B0604020202020204" pitchFamily="34" charset="0"/>
                <a:cs typeface="Arial" panose="020B0604020202020204" pitchFamily="34" charset="0"/>
              </a:rPr>
              <a:t> Sloveniji in pri sosedih</a:t>
            </a:r>
            <a:endParaRPr lang="sl-SI" sz="4000" b="1" dirty="0">
              <a:latin typeface="Arial" panose="020B0604020202020204" pitchFamily="34" charset="0"/>
              <a:cs typeface="Arial" panose="020B0604020202020204" pitchFamily="34" charset="0"/>
            </a:endParaRPr>
          </a:p>
        </p:txBody>
      </p:sp>
      <p:sp>
        <p:nvSpPr>
          <p:cNvPr id="2" name="TextBox 1"/>
          <p:cNvSpPr txBox="1"/>
          <p:nvPr/>
        </p:nvSpPr>
        <p:spPr>
          <a:xfrm>
            <a:off x="964277" y="2227811"/>
            <a:ext cx="9066136" cy="3046988"/>
          </a:xfrm>
          <a:prstGeom prst="rect">
            <a:avLst/>
          </a:prstGeom>
          <a:noFill/>
        </p:spPr>
        <p:txBody>
          <a:bodyPr wrap="none" rtlCol="0">
            <a:spAutoFit/>
          </a:bodyPr>
          <a:lstStyle/>
          <a:p>
            <a:r>
              <a:rPr lang="sl-SI" sz="3200" dirty="0" smtClean="0"/>
              <a:t>			število</a:t>
            </a:r>
            <a:r>
              <a:rPr lang="sl-SI" sz="3200" baseline="30000" dirty="0" smtClean="0"/>
              <a:t>*</a:t>
            </a:r>
            <a:r>
              <a:rPr lang="sl-SI" sz="3200" dirty="0" smtClean="0"/>
              <a:t> živali		površina (km</a:t>
            </a:r>
            <a:r>
              <a:rPr lang="sl-SI" sz="3200" baseline="30000" dirty="0" smtClean="0"/>
              <a:t>2</a:t>
            </a:r>
            <a:r>
              <a:rPr lang="sl-SI" sz="3200" dirty="0" smtClean="0"/>
              <a:t>)</a:t>
            </a:r>
          </a:p>
          <a:p>
            <a:endParaRPr lang="sl-SI" sz="3200" dirty="0" smtClean="0"/>
          </a:p>
          <a:p>
            <a:r>
              <a:rPr lang="sl-SI" sz="3200" dirty="0" smtClean="0"/>
              <a:t>Slovenija		21.000			  20.273</a:t>
            </a:r>
          </a:p>
          <a:p>
            <a:r>
              <a:rPr lang="sl-SI" sz="3200" dirty="0" smtClean="0"/>
              <a:t>Hrvaška		18.000			  56.594</a:t>
            </a:r>
          </a:p>
          <a:p>
            <a:r>
              <a:rPr lang="sl-SI" sz="3200" dirty="0" smtClean="0"/>
              <a:t>Avstrija		46.000			  83.879</a:t>
            </a:r>
          </a:p>
          <a:p>
            <a:r>
              <a:rPr lang="sl-SI" sz="3200" dirty="0" smtClean="0"/>
              <a:t>Italija			58.000			301.338</a:t>
            </a:r>
            <a:endParaRPr lang="sl-SI" sz="3200" dirty="0"/>
          </a:p>
        </p:txBody>
      </p:sp>
      <p:sp>
        <p:nvSpPr>
          <p:cNvPr id="3" name="TextBox 2"/>
          <p:cNvSpPr txBox="1"/>
          <p:nvPr/>
        </p:nvSpPr>
        <p:spPr>
          <a:xfrm>
            <a:off x="157670" y="6110973"/>
            <a:ext cx="4888902" cy="338554"/>
          </a:xfrm>
          <a:prstGeom prst="rect">
            <a:avLst/>
          </a:prstGeom>
          <a:noFill/>
        </p:spPr>
        <p:txBody>
          <a:bodyPr wrap="none" rtlCol="0">
            <a:spAutoFit/>
          </a:bodyPr>
          <a:lstStyle/>
          <a:p>
            <a:r>
              <a:rPr lang="sl-SI" sz="1600" baseline="30000" dirty="0" smtClean="0"/>
              <a:t>*</a:t>
            </a:r>
            <a:r>
              <a:rPr lang="sl-SI" sz="1600" dirty="0" smtClean="0"/>
              <a:t>Ocena števila znanih vrst (vir; Živalstvo Slovenije, </a:t>
            </a:r>
            <a:r>
              <a:rPr lang="sl-SI" sz="1600" dirty="0" err="1" smtClean="0"/>
              <a:t>www</a:t>
            </a:r>
            <a:r>
              <a:rPr lang="sl-SI" sz="1600" dirty="0" smtClean="0"/>
              <a:t>)</a:t>
            </a:r>
            <a:endParaRPr lang="sl-SI" sz="1600" dirty="0"/>
          </a:p>
        </p:txBody>
      </p:sp>
      <p:cxnSp>
        <p:nvCxnSpPr>
          <p:cNvPr id="10" name="Straight Connector 9"/>
          <p:cNvCxnSpPr/>
          <p:nvPr/>
        </p:nvCxnSpPr>
        <p:spPr>
          <a:xfrm>
            <a:off x="884903" y="2998839"/>
            <a:ext cx="97929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95484" y="2369574"/>
            <a:ext cx="19665" cy="2772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03920" y="2369574"/>
            <a:ext cx="19665" cy="2772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128" y="5495420"/>
            <a:ext cx="11829011" cy="523220"/>
          </a:xfrm>
          <a:prstGeom prst="rect">
            <a:avLst/>
          </a:prstGeom>
          <a:noFill/>
        </p:spPr>
        <p:txBody>
          <a:bodyPr wrap="square" rtlCol="0">
            <a:spAutoFit/>
          </a:bodyPr>
          <a:lstStyle/>
          <a:p>
            <a:pPr algn="r"/>
            <a:r>
              <a:rPr lang="sl-SI" sz="2800" dirty="0" smtClean="0"/>
              <a:t>Primerjave glede na politične meje ne pokažejo pravih značilnosti </a:t>
            </a:r>
            <a:r>
              <a:rPr lang="sl-SI" sz="2800" dirty="0" err="1" smtClean="0"/>
              <a:t>biodiverzitete</a:t>
            </a:r>
            <a:r>
              <a:rPr lang="sl-SI" sz="2800" dirty="0" smtClean="0"/>
              <a:t>!</a:t>
            </a:r>
            <a:endParaRPr lang="sl-SI" sz="2800" b="1"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269625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26" name="Rectangle 2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6" name="TextBox 5"/>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a:latin typeface="Arial" panose="020B0604020202020204" pitchFamily="34" charset="0"/>
                <a:cs typeface="Arial" panose="020B0604020202020204" pitchFamily="34" charset="0"/>
              </a:rPr>
              <a:t>v</a:t>
            </a:r>
            <a:r>
              <a:rPr lang="sl-SI" sz="4000" b="1" dirty="0" smtClean="0">
                <a:latin typeface="Arial" panose="020B0604020202020204" pitchFamily="34" charset="0"/>
                <a:cs typeface="Arial" panose="020B0604020202020204" pitchFamily="34" charset="0"/>
              </a:rPr>
              <a:t> Evropi</a:t>
            </a:r>
            <a:endParaRPr lang="sl-SI" sz="4000" b="1" dirty="0">
              <a:latin typeface="Arial" panose="020B0604020202020204" pitchFamily="34" charset="0"/>
              <a:cs typeface="Arial" panose="020B0604020202020204" pitchFamily="34" charset="0"/>
            </a:endParaRPr>
          </a:p>
        </p:txBody>
      </p:sp>
      <p:sp>
        <p:nvSpPr>
          <p:cNvPr id="3" name="TextBox 2"/>
          <p:cNvSpPr txBox="1"/>
          <p:nvPr/>
        </p:nvSpPr>
        <p:spPr>
          <a:xfrm>
            <a:off x="600364" y="6241635"/>
            <a:ext cx="3018455" cy="338554"/>
          </a:xfrm>
          <a:prstGeom prst="rect">
            <a:avLst/>
          </a:prstGeom>
          <a:noFill/>
        </p:spPr>
        <p:txBody>
          <a:bodyPr wrap="none" rtlCol="0">
            <a:spAutoFit/>
          </a:bodyPr>
          <a:lstStyle/>
          <a:p>
            <a:r>
              <a:rPr lang="sl-SI" sz="1600" dirty="0" smtClean="0"/>
              <a:t>Vir: </a:t>
            </a:r>
            <a:r>
              <a:rPr lang="sl-SI" sz="1600" dirty="0" err="1" smtClean="0"/>
              <a:t>IUCN</a:t>
            </a:r>
            <a:r>
              <a:rPr lang="sl-SI" sz="1600" dirty="0" smtClean="0"/>
              <a:t> 2010 – </a:t>
            </a:r>
            <a:r>
              <a:rPr lang="sl-SI" sz="1600" dirty="0" err="1" smtClean="0"/>
              <a:t>European</a:t>
            </a:r>
            <a:r>
              <a:rPr lang="sl-SI" sz="1600" dirty="0" smtClean="0"/>
              <a:t> red list</a:t>
            </a:r>
            <a:endParaRPr lang="sl-SI" sz="16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9332" y="3992168"/>
            <a:ext cx="3494561" cy="2383517"/>
          </a:xfrm>
          <a:prstGeom prst="rect">
            <a:avLst/>
          </a:prstGeom>
          <a:ln>
            <a:solidFill>
              <a:schemeClr val="tx1"/>
            </a:solidFill>
          </a:ln>
        </p:spPr>
      </p:pic>
      <p:sp>
        <p:nvSpPr>
          <p:cNvPr id="10" name="TextBox 9"/>
          <p:cNvSpPr txBox="1"/>
          <p:nvPr/>
        </p:nvSpPr>
        <p:spPr>
          <a:xfrm>
            <a:off x="4690158" y="5833723"/>
            <a:ext cx="1912318" cy="400110"/>
          </a:xfrm>
          <a:prstGeom prst="rect">
            <a:avLst/>
          </a:prstGeom>
          <a:noFill/>
        </p:spPr>
        <p:txBody>
          <a:bodyPr wrap="none" rtlCol="0">
            <a:spAutoFit/>
          </a:bodyPr>
          <a:lstStyle/>
          <a:p>
            <a:r>
              <a:rPr lang="sl-SI" sz="2000" dirty="0" smtClean="0"/>
              <a:t>Položaj Slovenije</a:t>
            </a:r>
            <a:endParaRPr lang="sl-SI" sz="2000" dirty="0"/>
          </a:p>
        </p:txBody>
      </p:sp>
      <p:sp>
        <p:nvSpPr>
          <p:cNvPr id="2" name="TextBox 1"/>
          <p:cNvSpPr txBox="1"/>
          <p:nvPr/>
        </p:nvSpPr>
        <p:spPr>
          <a:xfrm>
            <a:off x="9760413" y="5969707"/>
            <a:ext cx="1888530" cy="369332"/>
          </a:xfrm>
          <a:prstGeom prst="rect">
            <a:avLst/>
          </a:prstGeom>
          <a:noFill/>
        </p:spPr>
        <p:txBody>
          <a:bodyPr wrap="none" rtlCol="0">
            <a:spAutoFit/>
          </a:bodyPr>
          <a:lstStyle/>
          <a:p>
            <a:r>
              <a:rPr lang="sl-SI" dirty="0" smtClean="0"/>
              <a:t>kačji pastirji (138) </a:t>
            </a:r>
            <a:endParaRPr lang="sl-SI"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627" y="3895644"/>
            <a:ext cx="3510972" cy="2369574"/>
          </a:xfrm>
          <a:prstGeom prst="rect">
            <a:avLst/>
          </a:prstGeom>
          <a:ln>
            <a:solidFill>
              <a:schemeClr val="tx1"/>
            </a:solidFill>
          </a:ln>
        </p:spPr>
      </p:pic>
      <p:sp>
        <p:nvSpPr>
          <p:cNvPr id="12" name="TextBox 11"/>
          <p:cNvSpPr txBox="1"/>
          <p:nvPr/>
        </p:nvSpPr>
        <p:spPr>
          <a:xfrm>
            <a:off x="2800472" y="5859833"/>
            <a:ext cx="1400127" cy="369332"/>
          </a:xfrm>
          <a:prstGeom prst="rect">
            <a:avLst/>
          </a:prstGeom>
          <a:noFill/>
        </p:spPr>
        <p:txBody>
          <a:bodyPr wrap="none" rtlCol="0">
            <a:spAutoFit/>
          </a:bodyPr>
          <a:lstStyle/>
          <a:p>
            <a:r>
              <a:rPr lang="sl-SI" dirty="0" smtClean="0"/>
              <a:t>metulji (482)</a:t>
            </a:r>
            <a:endParaRPr lang="sl-SI"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1127" y="1594394"/>
            <a:ext cx="3510972" cy="2369574"/>
          </a:xfrm>
          <a:prstGeom prst="rect">
            <a:avLst/>
          </a:prstGeom>
          <a:ln>
            <a:solidFill>
              <a:schemeClr val="tx1"/>
            </a:solidFill>
          </a:ln>
        </p:spPr>
      </p:pic>
      <p:sp>
        <p:nvSpPr>
          <p:cNvPr id="14" name="TextBox 13"/>
          <p:cNvSpPr txBox="1"/>
          <p:nvPr/>
        </p:nvSpPr>
        <p:spPr>
          <a:xfrm>
            <a:off x="10212075" y="3591305"/>
            <a:ext cx="1436868" cy="369332"/>
          </a:xfrm>
          <a:prstGeom prst="rect">
            <a:avLst/>
          </a:prstGeom>
          <a:noFill/>
        </p:spPr>
        <p:txBody>
          <a:bodyPr wrap="none" rtlCol="0">
            <a:spAutoFit/>
          </a:bodyPr>
          <a:lstStyle/>
          <a:p>
            <a:r>
              <a:rPr lang="sl-SI" dirty="0" smtClean="0"/>
              <a:t>dvoživke (84)</a:t>
            </a:r>
            <a:endParaRPr lang="sl-SI" dirty="0"/>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915" y="1563615"/>
            <a:ext cx="3546396" cy="2450666"/>
          </a:xfrm>
          <a:prstGeom prst="rect">
            <a:avLst/>
          </a:prstGeom>
          <a:ln>
            <a:solidFill>
              <a:schemeClr val="tx1"/>
            </a:solidFill>
          </a:ln>
        </p:spPr>
      </p:pic>
      <p:sp>
        <p:nvSpPr>
          <p:cNvPr id="16" name="TextBox 15"/>
          <p:cNvSpPr txBox="1"/>
          <p:nvPr/>
        </p:nvSpPr>
        <p:spPr>
          <a:xfrm>
            <a:off x="2948848" y="3593492"/>
            <a:ext cx="1192699" cy="369332"/>
          </a:xfrm>
          <a:prstGeom prst="rect">
            <a:avLst/>
          </a:prstGeom>
          <a:noFill/>
        </p:spPr>
        <p:txBody>
          <a:bodyPr wrap="none" rtlCol="0">
            <a:spAutoFit/>
          </a:bodyPr>
          <a:lstStyle/>
          <a:p>
            <a:r>
              <a:rPr lang="sl-SI" dirty="0" smtClean="0"/>
              <a:t>ptice (530)</a:t>
            </a:r>
            <a:endParaRPr lang="sl-SI" dirty="0"/>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3376" y="2202771"/>
            <a:ext cx="1749488" cy="1749488"/>
          </a:xfrm>
          <a:prstGeom prst="rect">
            <a:avLst/>
          </a:prstGeom>
          <a:scene3d>
            <a:camera prst="orthographicFront"/>
            <a:lightRig rig="threePt" dir="t"/>
          </a:scene3d>
          <a:sp3d>
            <a:bevelT/>
          </a:sp3d>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87674" y="4008874"/>
            <a:ext cx="1722141" cy="1722141"/>
          </a:xfrm>
          <a:prstGeom prst="rect">
            <a:avLst/>
          </a:prstGeom>
          <a:scene3d>
            <a:camera prst="orthographicFront"/>
            <a:lightRig rig="threePt" dir="t"/>
          </a:scene3d>
          <a:sp3d>
            <a:bevelT/>
          </a:sp3d>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4859" y="4006695"/>
            <a:ext cx="1770776" cy="1774318"/>
          </a:xfrm>
          <a:prstGeom prst="rect">
            <a:avLst/>
          </a:prstGeom>
          <a:scene3d>
            <a:camera prst="orthographicFront"/>
            <a:lightRig rig="threePt" dir="t"/>
          </a:scene3d>
          <a:sp3d>
            <a:bevelT/>
          </a:sp3d>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14859" y="2192939"/>
            <a:ext cx="1770776" cy="1770776"/>
          </a:xfrm>
          <a:prstGeom prst="rect">
            <a:avLst/>
          </a:prstGeom>
          <a:scene3d>
            <a:camera prst="orthographicFront"/>
            <a:lightRig rig="threePt" dir="t"/>
          </a:scene3d>
          <a:sp3d>
            <a:bevelT/>
          </a:sp3d>
        </p:spPr>
      </p:pic>
      <p:sp>
        <p:nvSpPr>
          <p:cNvPr id="27" name="TextBox 26"/>
          <p:cNvSpPr txBox="1"/>
          <p:nvPr/>
        </p:nvSpPr>
        <p:spPr>
          <a:xfrm>
            <a:off x="9531856" y="421972"/>
            <a:ext cx="2052037" cy="923330"/>
          </a:xfrm>
          <a:prstGeom prst="rect">
            <a:avLst/>
          </a:prstGeom>
          <a:noFill/>
        </p:spPr>
        <p:txBody>
          <a:bodyPr wrap="none" rtlCol="0">
            <a:spAutoFit/>
          </a:bodyPr>
          <a:lstStyle/>
          <a:p>
            <a:pPr algn="r"/>
            <a:r>
              <a:rPr lang="sl-SI" dirty="0" smtClean="0"/>
              <a:t>LEGENDA:</a:t>
            </a:r>
          </a:p>
          <a:p>
            <a:pPr algn="r"/>
            <a:r>
              <a:rPr lang="sl-SI" dirty="0" smtClean="0"/>
              <a:t>Rdeča = veliko vrst</a:t>
            </a:r>
          </a:p>
          <a:p>
            <a:pPr algn="r"/>
            <a:r>
              <a:rPr lang="sl-SI" dirty="0" smtClean="0"/>
              <a:t>Rumena = malo vrst</a:t>
            </a:r>
            <a:endParaRPr lang="sl-SI" dirty="0"/>
          </a:p>
        </p:txBody>
      </p:sp>
      <p:sp>
        <p:nvSpPr>
          <p:cNvPr id="8" name="Oval 7"/>
          <p:cNvSpPr/>
          <p:nvPr/>
        </p:nvSpPr>
        <p:spPr>
          <a:xfrm>
            <a:off x="6577713" y="5936765"/>
            <a:ext cx="199506" cy="20781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Oval 16"/>
          <p:cNvSpPr/>
          <p:nvPr/>
        </p:nvSpPr>
        <p:spPr>
          <a:xfrm>
            <a:off x="6590095" y="5936765"/>
            <a:ext cx="199506" cy="20781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Oval 17"/>
          <p:cNvSpPr/>
          <p:nvPr/>
        </p:nvSpPr>
        <p:spPr>
          <a:xfrm>
            <a:off x="6590095" y="5936764"/>
            <a:ext cx="199506" cy="20781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Oval 18"/>
          <p:cNvSpPr/>
          <p:nvPr/>
        </p:nvSpPr>
        <p:spPr>
          <a:xfrm>
            <a:off x="6590095" y="5936763"/>
            <a:ext cx="199506" cy="20781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Oval 19"/>
          <p:cNvSpPr/>
          <p:nvPr/>
        </p:nvSpPr>
        <p:spPr>
          <a:xfrm>
            <a:off x="6587558" y="5936762"/>
            <a:ext cx="199506" cy="20781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9730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08333E-6 4.07407E-6 L -0.34557 -0.43056 " pathEditMode="relative" rAng="0" ptsTypes="AA">
                                      <p:cBhvr>
                                        <p:cTn id="6" dur="2000" fill="hold"/>
                                        <p:tgtEl>
                                          <p:spTgt spid="17"/>
                                        </p:tgtEl>
                                        <p:attrNameLst>
                                          <p:attrName>ppt_x</p:attrName>
                                          <p:attrName>ppt_y</p:attrName>
                                        </p:attrNameLst>
                                      </p:cBhvr>
                                      <p:rCtr x="-17279" y="-21528"/>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0.00078 4.07407E-6 L -0.31979 -0.075 " pathEditMode="relative" rAng="0" ptsTypes="AA">
                                      <p:cBhvr>
                                        <p:cTn id="9" dur="2000" fill="hold"/>
                                        <p:tgtEl>
                                          <p:spTgt spid="18"/>
                                        </p:tgtEl>
                                        <p:attrNameLst>
                                          <p:attrName>ppt_x</p:attrName>
                                          <p:attrName>ppt_y</p:attrName>
                                        </p:attrNameLst>
                                      </p:cBhvr>
                                      <p:rCtr x="-15951" y="-3750"/>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2.08333E-6 4.07407E-6 L 0.28424 -0.41644 " pathEditMode="relative" rAng="0" ptsTypes="AA">
                                      <p:cBhvr>
                                        <p:cTn id="12" dur="2000" fill="hold"/>
                                        <p:tgtEl>
                                          <p:spTgt spid="19"/>
                                        </p:tgtEl>
                                        <p:attrNameLst>
                                          <p:attrName>ppt_x</p:attrName>
                                          <p:attrName>ppt_y</p:attrName>
                                        </p:attrNameLst>
                                      </p:cBhvr>
                                      <p:rCtr x="14206" y="-20833"/>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2.5E-6 4.07407E-6 L 0.28919 -0.0669 " pathEditMode="relative" rAng="0" ptsTypes="AA">
                                      <p:cBhvr>
                                        <p:cTn id="15" dur="2000" fill="hold"/>
                                        <p:tgtEl>
                                          <p:spTgt spid="20"/>
                                        </p:tgtEl>
                                        <p:attrNameLst>
                                          <p:attrName>ppt_x</p:attrName>
                                          <p:attrName>ppt_y</p:attrName>
                                        </p:attrNameLst>
                                      </p:cBhvr>
                                      <p:rCtr x="14453"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863735"/>
          </a:xfrm>
          <a:prstGeom prst="rect">
            <a:avLst/>
          </a:prstGeom>
        </p:spPr>
      </p:pic>
      <p:sp>
        <p:nvSpPr>
          <p:cNvPr id="6" name="TextBox 5"/>
          <p:cNvSpPr txBox="1"/>
          <p:nvPr/>
        </p:nvSpPr>
        <p:spPr>
          <a:xfrm>
            <a:off x="3094" y="542750"/>
            <a:ext cx="12192000" cy="1384995"/>
          </a:xfrm>
          <a:prstGeom prst="rect">
            <a:avLst/>
          </a:prstGeom>
          <a:noFill/>
        </p:spPr>
        <p:txBody>
          <a:bodyPr wrap="square" rtlCol="0">
            <a:spAutoFit/>
          </a:bodyPr>
          <a:lstStyle/>
          <a:p>
            <a:pPr algn="ctr"/>
            <a:r>
              <a:rPr lang="sl-SI" sz="4400" b="1" dirty="0" err="1" smtClean="0">
                <a:solidFill>
                  <a:schemeClr val="bg1"/>
                </a:solidFill>
                <a:latin typeface="Arial" panose="020B0604020202020204" pitchFamily="34" charset="0"/>
                <a:cs typeface="Arial" panose="020B0604020202020204" pitchFamily="34" charset="0"/>
              </a:rPr>
              <a:t>BIODIVERZITETA</a:t>
            </a:r>
            <a:endParaRPr lang="sl-SI" sz="4400" b="1" dirty="0" smtClean="0">
              <a:solidFill>
                <a:schemeClr val="bg1"/>
              </a:solidFill>
              <a:latin typeface="Arial" panose="020B0604020202020204" pitchFamily="34" charset="0"/>
              <a:cs typeface="Arial" panose="020B0604020202020204" pitchFamily="34" charset="0"/>
            </a:endParaRPr>
          </a:p>
          <a:p>
            <a:pPr algn="ctr"/>
            <a:r>
              <a:rPr lang="sl-SI" sz="4000" b="1" dirty="0">
                <a:solidFill>
                  <a:schemeClr val="bg1"/>
                </a:solidFill>
                <a:latin typeface="Arial" panose="020B0604020202020204" pitchFamily="34" charset="0"/>
                <a:cs typeface="Arial" panose="020B0604020202020204" pitchFamily="34" charset="0"/>
              </a:rPr>
              <a:t>v</a:t>
            </a:r>
            <a:r>
              <a:rPr lang="sl-SI" sz="4000" b="1" dirty="0" smtClean="0">
                <a:solidFill>
                  <a:schemeClr val="bg1"/>
                </a:solidFill>
                <a:latin typeface="Arial" panose="020B0604020202020204" pitchFamily="34" charset="0"/>
                <a:cs typeface="Arial" panose="020B0604020202020204" pitchFamily="34" charset="0"/>
              </a:rPr>
              <a:t> Evropi</a:t>
            </a:r>
            <a:endParaRPr lang="sl-SI" sz="40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4325261" y="3251054"/>
            <a:ext cx="3058786" cy="338554"/>
          </a:xfrm>
          <a:prstGeom prst="rect">
            <a:avLst/>
          </a:prstGeom>
          <a:noFill/>
        </p:spPr>
        <p:txBody>
          <a:bodyPr wrap="none" rtlCol="0">
            <a:spAutoFit/>
          </a:bodyPr>
          <a:lstStyle/>
          <a:p>
            <a:r>
              <a:rPr lang="sl-SI" sz="1600" dirty="0" smtClean="0">
                <a:solidFill>
                  <a:schemeClr val="bg1"/>
                </a:solidFill>
              </a:rPr>
              <a:t>Vir: Kazalci okolja v Sloveniji, </a:t>
            </a:r>
            <a:r>
              <a:rPr lang="sl-SI" sz="1600" dirty="0" err="1" smtClean="0">
                <a:solidFill>
                  <a:schemeClr val="bg1"/>
                </a:solidFill>
              </a:rPr>
              <a:t>ARSO</a:t>
            </a:r>
            <a:endParaRPr lang="sl-SI" sz="1600" dirty="0">
              <a:solidFill>
                <a:schemeClr val="bg1"/>
              </a:solidFill>
            </a:endParaRPr>
          </a:p>
        </p:txBody>
      </p:sp>
      <p:sp>
        <p:nvSpPr>
          <p:cNvPr id="25" name="TextBox 24"/>
          <p:cNvSpPr txBox="1"/>
          <p:nvPr/>
        </p:nvSpPr>
        <p:spPr>
          <a:xfrm>
            <a:off x="1465006" y="2369574"/>
            <a:ext cx="9805890" cy="954107"/>
          </a:xfrm>
          <a:prstGeom prst="rect">
            <a:avLst/>
          </a:prstGeom>
          <a:noFill/>
        </p:spPr>
        <p:txBody>
          <a:bodyPr wrap="none" rtlCol="0">
            <a:spAutoFit/>
          </a:bodyPr>
          <a:lstStyle/>
          <a:p>
            <a:pPr algn="ctr"/>
            <a:r>
              <a:rPr lang="sl-SI" sz="2800" dirty="0" smtClean="0">
                <a:solidFill>
                  <a:schemeClr val="bg1"/>
                </a:solidFill>
                <a:latin typeface="Arial" panose="020B0604020202020204" pitchFamily="34" charset="0"/>
                <a:cs typeface="Arial" panose="020B0604020202020204" pitchFamily="34" charset="0"/>
              </a:rPr>
              <a:t>Slovenija ima eno največjih pestrosti podzemnih organizmov</a:t>
            </a:r>
          </a:p>
          <a:p>
            <a:pPr algn="ctr"/>
            <a:r>
              <a:rPr lang="sl-SI" sz="2800" dirty="0" smtClean="0">
                <a:solidFill>
                  <a:schemeClr val="bg1"/>
                </a:solidFill>
                <a:latin typeface="Arial" panose="020B0604020202020204" pitchFamily="34" charset="0"/>
                <a:cs typeface="Arial" panose="020B0604020202020204" pitchFamily="34" charset="0"/>
              </a:rPr>
              <a:t>(200 vodnih vrst, 150 kopenskih vrst)</a:t>
            </a:r>
            <a:r>
              <a:rPr lang="en-GB" sz="28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18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a:latin typeface="Arial" panose="020B0604020202020204" pitchFamily="34" charset="0"/>
                <a:cs typeface="Arial" panose="020B0604020202020204" pitchFamily="34" charset="0"/>
              </a:rPr>
              <a:t>- več kot 10.000 podzemnih jam,</a:t>
            </a:r>
          </a:p>
          <a:p>
            <a:r>
              <a:rPr lang="sl-SI">
                <a:latin typeface="Arial" panose="020B0604020202020204" pitchFamily="34" charset="0"/>
                <a:cs typeface="Arial" panose="020B0604020202020204" pitchFamily="34" charset="0"/>
              </a:rPr>
              <a:t>- relativno ohranjeno okolje.</a:t>
            </a:r>
            <a:endParaRPr lang="sl-SI"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251" y="1755074"/>
            <a:ext cx="7016343" cy="4677563"/>
          </a:xfrm>
          <a:prstGeom prst="rect">
            <a:avLst/>
          </a:prstGeom>
        </p:spPr>
      </p:pic>
      <p:sp>
        <p:nvSpPr>
          <p:cNvPr id="11" name="TextBox 10"/>
          <p:cNvSpPr txBox="1"/>
          <p:nvPr/>
        </p:nvSpPr>
        <p:spPr>
          <a:xfrm>
            <a:off x="1301060" y="2991772"/>
            <a:ext cx="3112199" cy="954107"/>
          </a:xfrm>
          <a:prstGeom prst="rect">
            <a:avLst/>
          </a:prstGeom>
          <a:solidFill>
            <a:schemeClr val="bg1">
              <a:alpha val="50000"/>
            </a:schemeClr>
          </a:solidFill>
          <a:ln>
            <a:solidFill>
              <a:schemeClr val="tx1"/>
            </a:solidFill>
          </a:ln>
        </p:spPr>
        <p:txBody>
          <a:bodyPr wrap="none" rtlCol="0">
            <a:spAutoFit/>
          </a:bodyPr>
          <a:lstStyle/>
          <a:p>
            <a:pPr algn="ctr"/>
            <a:r>
              <a:rPr lang="sl-SI" sz="2800" b="1" dirty="0" smtClean="0">
                <a:latin typeface="Arial" panose="020B0604020202020204" pitchFamily="34" charset="0"/>
                <a:cs typeface="Arial" panose="020B0604020202020204" pitchFamily="34" charset="0"/>
              </a:rPr>
              <a:t>A   L   P   S   K   A</a:t>
            </a:r>
          </a:p>
          <a:p>
            <a:pPr algn="ctr"/>
            <a:r>
              <a:rPr lang="sl-SI" sz="2800" b="1" dirty="0" smtClean="0">
                <a:latin typeface="Arial" panose="020B0604020202020204" pitchFamily="34" charset="0"/>
                <a:cs typeface="Arial" panose="020B0604020202020204" pitchFamily="34" charset="0"/>
              </a:rPr>
              <a:t>k r a j i n a</a:t>
            </a:r>
            <a:endParaRPr lang="sl-SI" sz="2800" b="1" dirty="0">
              <a:latin typeface="Arial" panose="020B0604020202020204" pitchFamily="34" charset="0"/>
              <a:cs typeface="Arial" panose="020B0604020202020204" pitchFamily="34" charset="0"/>
            </a:endParaRPr>
          </a:p>
        </p:txBody>
      </p:sp>
      <p:sp>
        <p:nvSpPr>
          <p:cNvPr id="12" name="TextBox 11"/>
          <p:cNvSpPr txBox="1"/>
          <p:nvPr/>
        </p:nvSpPr>
        <p:spPr>
          <a:xfrm rot="1502172">
            <a:off x="1577499" y="4741831"/>
            <a:ext cx="2736711" cy="954107"/>
          </a:xfrm>
          <a:prstGeom prst="rect">
            <a:avLst/>
          </a:prstGeom>
          <a:solidFill>
            <a:schemeClr val="bg1">
              <a:alpha val="50000"/>
            </a:schemeClr>
          </a:solidFill>
          <a:ln>
            <a:solidFill>
              <a:schemeClr val="tx1"/>
            </a:solidFill>
          </a:ln>
        </p:spPr>
        <p:txBody>
          <a:bodyPr wrap="none" rtlCol="0">
            <a:spAutoFit/>
          </a:bodyPr>
          <a:lstStyle/>
          <a:p>
            <a:pPr algn="ctr"/>
            <a:r>
              <a:rPr lang="sl-SI" sz="2800" b="1" dirty="0" smtClean="0">
                <a:latin typeface="Arial" panose="020B0604020202020204" pitchFamily="34" charset="0"/>
                <a:cs typeface="Arial" panose="020B0604020202020204" pitchFamily="34" charset="0"/>
              </a:rPr>
              <a:t>D I N A R S K A</a:t>
            </a:r>
          </a:p>
          <a:p>
            <a:pPr algn="ctr"/>
            <a:r>
              <a:rPr lang="sl-SI" sz="2800" b="1" dirty="0">
                <a:latin typeface="Arial" panose="020B0604020202020204" pitchFamily="34" charset="0"/>
                <a:cs typeface="Arial" panose="020B0604020202020204" pitchFamily="34" charset="0"/>
              </a:rPr>
              <a:t>k</a:t>
            </a:r>
            <a:r>
              <a:rPr lang="sl-SI" sz="2800" b="1" dirty="0" smtClean="0">
                <a:latin typeface="Arial" panose="020B0604020202020204" pitchFamily="34" charset="0"/>
                <a:cs typeface="Arial" panose="020B0604020202020204" pitchFamily="34" charset="0"/>
              </a:rPr>
              <a:t> r a j i n a</a:t>
            </a:r>
            <a:endParaRPr lang="sl-SI" sz="2800" b="1" dirty="0">
              <a:latin typeface="Arial" panose="020B0604020202020204" pitchFamily="34" charset="0"/>
              <a:cs typeface="Arial" panose="020B0604020202020204" pitchFamily="34" charset="0"/>
            </a:endParaRPr>
          </a:p>
        </p:txBody>
      </p:sp>
      <p:sp>
        <p:nvSpPr>
          <p:cNvPr id="13" name="TextBox 12"/>
          <p:cNvSpPr txBox="1"/>
          <p:nvPr/>
        </p:nvSpPr>
        <p:spPr>
          <a:xfrm>
            <a:off x="5101552" y="2325095"/>
            <a:ext cx="2213042" cy="954107"/>
          </a:xfrm>
          <a:prstGeom prst="rect">
            <a:avLst/>
          </a:prstGeom>
          <a:solidFill>
            <a:schemeClr val="bg1">
              <a:alpha val="50000"/>
            </a:schemeClr>
          </a:solidFill>
          <a:ln>
            <a:solidFill>
              <a:schemeClr val="tx1"/>
            </a:solidFill>
          </a:ln>
        </p:spPr>
        <p:txBody>
          <a:bodyPr wrap="none" rtlCol="0">
            <a:spAutoFit/>
          </a:bodyPr>
          <a:lstStyle/>
          <a:p>
            <a:r>
              <a:rPr lang="sl-SI" sz="2800" b="1" dirty="0" smtClean="0">
                <a:latin typeface="Arial" panose="020B0604020202020204" pitchFamily="34" charset="0"/>
                <a:cs typeface="Arial" panose="020B0604020202020204" pitchFamily="34" charset="0"/>
              </a:rPr>
              <a:t>PANONSKA</a:t>
            </a:r>
          </a:p>
          <a:p>
            <a:pPr algn="ctr"/>
            <a:r>
              <a:rPr lang="sl-SI" sz="2800" b="1" dirty="0" smtClean="0">
                <a:latin typeface="Arial" panose="020B0604020202020204" pitchFamily="34" charset="0"/>
                <a:cs typeface="Arial" panose="020B0604020202020204" pitchFamily="34" charset="0"/>
              </a:rPr>
              <a:t>k r a j i n a</a:t>
            </a:r>
            <a:endParaRPr lang="sl-SI" sz="2800" b="1" dirty="0">
              <a:latin typeface="Arial" panose="020B0604020202020204" pitchFamily="34" charset="0"/>
              <a:cs typeface="Arial" panose="020B0604020202020204" pitchFamily="34" charset="0"/>
            </a:endParaRPr>
          </a:p>
        </p:txBody>
      </p:sp>
      <p:sp>
        <p:nvSpPr>
          <p:cNvPr id="14" name="TextBox 13"/>
          <p:cNvSpPr txBox="1"/>
          <p:nvPr/>
        </p:nvSpPr>
        <p:spPr>
          <a:xfrm rot="2542878">
            <a:off x="10695" y="5129479"/>
            <a:ext cx="2379177" cy="954107"/>
          </a:xfrm>
          <a:prstGeom prst="rect">
            <a:avLst/>
          </a:prstGeom>
          <a:solidFill>
            <a:schemeClr val="bg1">
              <a:alpha val="50000"/>
            </a:schemeClr>
          </a:solidFill>
          <a:ln>
            <a:solidFill>
              <a:schemeClr val="tx1"/>
            </a:solidFill>
          </a:ln>
        </p:spPr>
        <p:txBody>
          <a:bodyPr wrap="none" rtlCol="0">
            <a:spAutoFit/>
          </a:bodyPr>
          <a:lstStyle/>
          <a:p>
            <a:r>
              <a:rPr lang="sl-SI" sz="2800" b="1" dirty="0" smtClean="0">
                <a:latin typeface="Arial" panose="020B0604020202020204" pitchFamily="34" charset="0"/>
                <a:cs typeface="Arial" panose="020B0604020202020204" pitchFamily="34" charset="0"/>
              </a:rPr>
              <a:t>PRIMORSKA</a:t>
            </a:r>
          </a:p>
          <a:p>
            <a:pPr algn="ctr"/>
            <a:r>
              <a:rPr lang="sl-SI" sz="2800" b="1" dirty="0" smtClean="0">
                <a:latin typeface="Arial" panose="020B0604020202020204" pitchFamily="34" charset="0"/>
                <a:cs typeface="Arial" panose="020B0604020202020204" pitchFamily="34" charset="0"/>
              </a:rPr>
              <a:t>k r a j i n a</a:t>
            </a:r>
            <a:endParaRPr lang="sl-SI" sz="2800" b="1" dirty="0">
              <a:latin typeface="Arial" panose="020B0604020202020204" pitchFamily="34" charset="0"/>
              <a:cs typeface="Arial" panose="020B0604020202020204" pitchFamily="34" charset="0"/>
            </a:endParaRPr>
          </a:p>
        </p:txBody>
      </p:sp>
      <p:sp>
        <p:nvSpPr>
          <p:cNvPr id="7" name="TextBox 6"/>
          <p:cNvSpPr txBox="1"/>
          <p:nvPr/>
        </p:nvSpPr>
        <p:spPr>
          <a:xfrm>
            <a:off x="2140201" y="6214891"/>
            <a:ext cx="1466299" cy="276999"/>
          </a:xfrm>
          <a:prstGeom prst="rect">
            <a:avLst/>
          </a:prstGeom>
          <a:noFill/>
        </p:spPr>
        <p:txBody>
          <a:bodyPr wrap="none" rtlCol="0">
            <a:spAutoFit/>
          </a:bodyPr>
          <a:lstStyle/>
          <a:p>
            <a:r>
              <a:rPr lang="sl-SI" sz="1200" dirty="0" smtClean="0"/>
              <a:t>Zemljevid: ZRC SAZU</a:t>
            </a:r>
            <a:endParaRPr lang="sl-SI" sz="1200" dirty="0"/>
          </a:p>
        </p:txBody>
      </p:sp>
      <p:sp>
        <p:nvSpPr>
          <p:cNvPr id="3" name="TextBox 2"/>
          <p:cNvSpPr txBox="1"/>
          <p:nvPr/>
        </p:nvSpPr>
        <p:spPr>
          <a:xfrm>
            <a:off x="5868880" y="5077268"/>
            <a:ext cx="6067566" cy="954107"/>
          </a:xfrm>
          <a:prstGeom prst="rect">
            <a:avLst/>
          </a:prstGeom>
          <a:noFill/>
        </p:spPr>
        <p:txBody>
          <a:bodyPr wrap="square" rtlCol="0">
            <a:spAutoFit/>
          </a:bodyPr>
          <a:lstStyle/>
          <a:p>
            <a:r>
              <a:rPr lang="sl-SI" sz="2800" dirty="0">
                <a:latin typeface="Arial" panose="020B0604020202020204" pitchFamily="34" charset="0"/>
                <a:cs typeface="Arial" panose="020B0604020202020204" pitchFamily="34" charset="0"/>
              </a:rPr>
              <a:t>- več kot 10.000 podzemnih </a:t>
            </a:r>
            <a:r>
              <a:rPr lang="sl-SI" sz="2800" dirty="0" smtClean="0">
                <a:latin typeface="Arial" panose="020B0604020202020204" pitchFamily="34" charset="0"/>
                <a:cs typeface="Arial" panose="020B0604020202020204" pitchFamily="34" charset="0"/>
              </a:rPr>
              <a:t>jam</a:t>
            </a:r>
            <a:r>
              <a:rPr lang="en-GB" sz="2800" dirty="0" smtClean="0">
                <a:latin typeface="Arial" panose="020B0604020202020204" pitchFamily="34" charset="0"/>
                <a:cs typeface="Arial" panose="020B0604020202020204" pitchFamily="34" charset="0"/>
              </a:rPr>
              <a:t>;</a:t>
            </a:r>
            <a:endParaRPr lang="sl-SI" sz="2800" dirty="0">
              <a:latin typeface="Arial" panose="020B0604020202020204" pitchFamily="34" charset="0"/>
              <a:cs typeface="Arial" panose="020B0604020202020204" pitchFamily="34" charset="0"/>
            </a:endParaRPr>
          </a:p>
          <a:p>
            <a:r>
              <a:rPr lang="sl-SI" sz="2800" dirty="0">
                <a:latin typeface="Arial" panose="020B0604020202020204" pitchFamily="34" charset="0"/>
                <a:cs typeface="Arial" panose="020B0604020202020204" pitchFamily="34" charset="0"/>
              </a:rPr>
              <a:t>- relativno ohranjeno okolje</a:t>
            </a:r>
            <a:r>
              <a:rPr lang="sl-SI" sz="2800" dirty="0" smtClean="0">
                <a:latin typeface="Arial" panose="020B0604020202020204" pitchFamily="34" charset="0"/>
                <a:cs typeface="Arial" panose="020B0604020202020204" pitchFamily="34" charset="0"/>
              </a:rPr>
              <a:t>.</a:t>
            </a:r>
            <a:endParaRPr lang="sl-SI" sz="2800" dirty="0"/>
          </a:p>
        </p:txBody>
      </p:sp>
      <p:sp>
        <p:nvSpPr>
          <p:cNvPr id="10" name="TextBox 9"/>
          <p:cNvSpPr txBox="1"/>
          <p:nvPr/>
        </p:nvSpPr>
        <p:spPr>
          <a:xfrm>
            <a:off x="5850199" y="3675734"/>
            <a:ext cx="6341801" cy="1384995"/>
          </a:xfrm>
          <a:prstGeom prst="rect">
            <a:avLst/>
          </a:prstGeom>
          <a:noFill/>
        </p:spPr>
        <p:txBody>
          <a:bodyPr wrap="none" rtlCol="0">
            <a:spAutoFit/>
          </a:bodyPr>
          <a:lstStyle/>
          <a:p>
            <a:r>
              <a:rPr lang="sl-SI" sz="2800" dirty="0" smtClean="0">
                <a:latin typeface="Arial" panose="020B0604020202020204" pitchFamily="34" charset="0"/>
                <a:cs typeface="Arial" panose="020B0604020202020204" pitchFamily="34" charset="0"/>
              </a:rPr>
              <a:t>- vrste se prilagajajo na okolja</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r>
              <a:rPr lang="sl-SI" sz="2800" dirty="0" smtClean="0">
                <a:latin typeface="Arial" panose="020B0604020202020204" pitchFamily="34" charset="0"/>
                <a:cs typeface="Arial" panose="020B0604020202020204" pitchFamily="34" charset="0"/>
              </a:rPr>
              <a:t>- v različnih okoljih živijo različne vrste</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a:p>
            <a:r>
              <a:rPr lang="sl-SI" sz="2800" dirty="0" smtClean="0">
                <a:latin typeface="Arial" panose="020B0604020202020204" pitchFamily="34" charset="0"/>
                <a:cs typeface="Arial" panose="020B0604020202020204" pitchFamily="34" charset="0"/>
              </a:rPr>
              <a:t>- 4 različne pokrajine v Sloveniji</a:t>
            </a:r>
            <a:r>
              <a:rPr lang="en-GB" sz="2800" dirty="0" smtClean="0">
                <a:latin typeface="Arial" panose="020B0604020202020204" pitchFamily="34" charset="0"/>
                <a:cs typeface="Arial" panose="020B0604020202020204" pitchFamily="34" charset="0"/>
              </a:rPr>
              <a:t>;</a:t>
            </a:r>
            <a:endParaRPr lang="sl-SI" sz="2800" dirty="0" smtClean="0">
              <a:latin typeface="Arial" panose="020B0604020202020204" pitchFamily="34" charset="0"/>
              <a:cs typeface="Arial" panose="020B0604020202020204" pitchFamily="34" charset="0"/>
            </a:endParaRPr>
          </a:p>
        </p:txBody>
      </p:sp>
      <p:sp>
        <p:nvSpPr>
          <p:cNvPr id="6" name="TextBox 5"/>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Zakaj toliko vrst v Sloveniji?</a:t>
            </a:r>
            <a:endParaRPr lang="sl-SI" sz="40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Tree>
    <p:extLst>
      <p:ext uri="{BB962C8B-B14F-4D97-AF65-F5344CB8AC3E}">
        <p14:creationId xmlns:p14="http://schemas.microsoft.com/office/powerpoint/2010/main" val="35361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5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380999"/>
            <a:ext cx="12203799" cy="7627374"/>
          </a:xfrm>
          <a:prstGeom prst="rect">
            <a:avLst/>
          </a:prstGeom>
          <a:noFill/>
        </p:spPr>
      </p:pic>
      <p:sp>
        <p:nvSpPr>
          <p:cNvPr id="16" name="Rectangle 15"/>
          <p:cNvSpPr/>
          <p:nvPr/>
        </p:nvSpPr>
        <p:spPr>
          <a:xfrm>
            <a:off x="0" y="-380998"/>
            <a:ext cx="12203799" cy="762737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602121" cy="1767274"/>
          </a:xfrm>
          <a:prstGeom prst="rect">
            <a:avLst/>
          </a:prstGeom>
        </p:spPr>
      </p:pic>
      <p:sp>
        <p:nvSpPr>
          <p:cNvPr id="6" name="TextBox 5"/>
          <p:cNvSpPr txBox="1"/>
          <p:nvPr/>
        </p:nvSpPr>
        <p:spPr>
          <a:xfrm>
            <a:off x="3094" y="542750"/>
            <a:ext cx="12192000" cy="1384995"/>
          </a:xfrm>
          <a:prstGeom prst="rect">
            <a:avLst/>
          </a:prstGeom>
          <a:noFill/>
        </p:spPr>
        <p:txBody>
          <a:bodyPr wrap="square" rtlCol="0">
            <a:spAutoFit/>
          </a:bodyPr>
          <a:lstStyle/>
          <a:p>
            <a:pPr algn="ctr"/>
            <a:r>
              <a:rPr lang="sl-SI" sz="4400" b="1" dirty="0" err="1" smtClean="0">
                <a:latin typeface="Arial" panose="020B0604020202020204" pitchFamily="34" charset="0"/>
                <a:cs typeface="Arial" panose="020B0604020202020204" pitchFamily="34" charset="0"/>
              </a:rPr>
              <a:t>BIODIVERZITETA</a:t>
            </a:r>
            <a:endParaRPr lang="sl-SI" sz="4400" b="1" dirty="0" smtClean="0">
              <a:latin typeface="Arial" panose="020B0604020202020204" pitchFamily="34" charset="0"/>
              <a:cs typeface="Arial" panose="020B0604020202020204" pitchFamily="34" charset="0"/>
            </a:endParaRPr>
          </a:p>
          <a:p>
            <a:pPr algn="ctr"/>
            <a:r>
              <a:rPr lang="sl-SI" sz="4000" b="1" dirty="0" smtClean="0">
                <a:latin typeface="Arial" panose="020B0604020202020204" pitchFamily="34" charset="0"/>
                <a:cs typeface="Arial" panose="020B0604020202020204" pitchFamily="34" charset="0"/>
              </a:rPr>
              <a:t>Ne šteje samo število vrst!</a:t>
            </a:r>
            <a:endParaRPr lang="sl-SI" sz="4000" b="1" dirty="0">
              <a:latin typeface="Arial" panose="020B0604020202020204" pitchFamily="34" charset="0"/>
              <a:cs typeface="Arial" panose="020B0604020202020204" pitchFamily="34" charset="0"/>
            </a:endParaRPr>
          </a:p>
        </p:txBody>
      </p:sp>
      <p:sp>
        <p:nvSpPr>
          <p:cNvPr id="10" name="TextBox 9"/>
          <p:cNvSpPr txBox="1"/>
          <p:nvPr/>
        </p:nvSpPr>
        <p:spPr>
          <a:xfrm>
            <a:off x="0" y="1854841"/>
            <a:ext cx="12191999" cy="523220"/>
          </a:xfrm>
          <a:prstGeom prst="rect">
            <a:avLst/>
          </a:prstGeom>
          <a:noFill/>
        </p:spPr>
        <p:txBody>
          <a:bodyPr wrap="square" rtlCol="0">
            <a:spAutoFit/>
          </a:bodyPr>
          <a:lstStyle/>
          <a:p>
            <a:pPr algn="ctr"/>
            <a:r>
              <a:rPr lang="sl-SI" sz="2800" dirty="0" smtClean="0">
                <a:latin typeface="Arial" panose="020B0604020202020204" pitchFamily="34" charset="0"/>
                <a:cs typeface="Arial" panose="020B0604020202020204" pitchFamily="34" charset="0"/>
              </a:rPr>
              <a:t>Pomembna so tudi območja, kjer je (naravno) majhno število vrst</a:t>
            </a:r>
            <a:endParaRPr lang="sl-SI" sz="2800" dirty="0">
              <a:latin typeface="Arial" panose="020B0604020202020204" pitchFamily="34" charset="0"/>
              <a:cs typeface="Arial" panose="020B0604020202020204" pitchFamily="34" charset="0"/>
            </a:endParaRPr>
          </a:p>
        </p:txBody>
      </p:sp>
      <p:sp>
        <p:nvSpPr>
          <p:cNvPr id="17" name="TextBox 16"/>
          <p:cNvSpPr txBox="1"/>
          <p:nvPr/>
        </p:nvSpPr>
        <p:spPr>
          <a:xfrm>
            <a:off x="5838390" y="4442439"/>
            <a:ext cx="5982135" cy="1569660"/>
          </a:xfrm>
          <a:prstGeom prst="rect">
            <a:avLst/>
          </a:prstGeom>
          <a:noFill/>
        </p:spPr>
        <p:txBody>
          <a:bodyPr wrap="square" rtlCol="0">
            <a:spAutoFit/>
          </a:bodyPr>
          <a:lstStyle/>
          <a:p>
            <a:r>
              <a:rPr lang="sl-SI" sz="2400" dirty="0" smtClean="0">
                <a:latin typeface="Arial" panose="020B0604020202020204" pitchFamily="34" charset="0"/>
                <a:cs typeface="Arial" panose="020B0604020202020204" pitchFamily="34" charset="0"/>
              </a:rPr>
              <a:t>PRIMER: </a:t>
            </a:r>
            <a:endParaRPr lang="en-GB" sz="2400" dirty="0" smtClean="0">
              <a:latin typeface="Arial" panose="020B0604020202020204" pitchFamily="34" charset="0"/>
              <a:cs typeface="Arial" panose="020B0604020202020204" pitchFamily="34" charset="0"/>
            </a:endParaRPr>
          </a:p>
          <a:p>
            <a:r>
              <a:rPr lang="sl-SI" sz="2400" dirty="0" smtClean="0">
                <a:latin typeface="Arial" panose="020B0604020202020204" pitchFamily="34" charset="0"/>
                <a:cs typeface="Arial" panose="020B0604020202020204" pitchFamily="34" charset="0"/>
              </a:rPr>
              <a:t>Število ptic na Avstrijskem </a:t>
            </a:r>
            <a:r>
              <a:rPr lang="en-GB" sz="2400" dirty="0" smtClean="0">
                <a:latin typeface="Arial" panose="020B0604020202020204" pitchFamily="34" charset="0"/>
                <a:cs typeface="Arial" panose="020B0604020202020204" pitchFamily="34" charset="0"/>
              </a:rPr>
              <a:t>Š</a:t>
            </a:r>
            <a:r>
              <a:rPr lang="sl-SI" sz="2400" dirty="0" err="1" smtClean="0">
                <a:latin typeface="Arial" panose="020B0604020202020204" pitchFamily="34" charset="0"/>
                <a:cs typeface="Arial" panose="020B0604020202020204" pitchFamily="34" charset="0"/>
              </a:rPr>
              <a:t>tajerskem</a:t>
            </a:r>
            <a:r>
              <a:rPr lang="en-GB" sz="2400" dirty="0">
                <a:latin typeface="Arial" panose="020B0604020202020204" pitchFamily="34" charset="0"/>
                <a:cs typeface="Arial" panose="020B0604020202020204" pitchFamily="34" charset="0"/>
              </a:rPr>
              <a:t>.</a:t>
            </a:r>
            <a:r>
              <a:rPr lang="sl-SI" sz="2400" dirty="0" smtClean="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a:p>
            <a:r>
              <a:rPr lang="sl-SI" sz="2400" dirty="0" smtClean="0">
                <a:latin typeface="Arial" panose="020B0604020202020204" pitchFamily="34" charset="0"/>
                <a:cs typeface="Arial" panose="020B0604020202020204" pitchFamily="34" charset="0"/>
              </a:rPr>
              <a:t>Nad 2000m </a:t>
            </a:r>
            <a:r>
              <a:rPr lang="en-GB" sz="2400" dirty="0" err="1" smtClean="0">
                <a:latin typeface="Arial" panose="020B0604020202020204" pitchFamily="34" charset="0"/>
                <a:cs typeface="Arial" panose="020B0604020202020204" pitchFamily="34" charset="0"/>
              </a:rPr>
              <a:t>malo</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vrst</a:t>
            </a:r>
            <a:r>
              <a:rPr lang="en-GB" sz="2400" dirty="0" smtClean="0">
                <a:latin typeface="Arial" panose="020B0604020202020204" pitchFamily="34" charset="0"/>
                <a:cs typeface="Arial" panose="020B0604020202020204" pitchFamily="34" charset="0"/>
              </a:rPr>
              <a:t>, a </a:t>
            </a:r>
            <a:r>
              <a:rPr lang="sl-SI" sz="2400" dirty="0" smtClean="0">
                <a:latin typeface="Arial" panose="020B0604020202020204" pitchFamily="34" charset="0"/>
                <a:cs typeface="Arial" panose="020B0604020202020204" pitchFamily="34" charset="0"/>
              </a:rPr>
              <a:t>večinoma </a:t>
            </a:r>
            <a:r>
              <a:rPr lang="en-GB" sz="2400" dirty="0" err="1" smtClean="0">
                <a:latin typeface="Arial" panose="020B0604020202020204" pitchFamily="34" charset="0"/>
                <a:cs typeface="Arial" panose="020B0604020202020204" pitchFamily="34" charset="0"/>
              </a:rPr>
              <a:t>tiste</a:t>
            </a:r>
            <a:r>
              <a:rPr lang="sl-SI" sz="2400" dirty="0" smtClean="0">
                <a:latin typeface="Arial" panose="020B0604020202020204" pitchFamily="34" charset="0"/>
                <a:cs typeface="Arial" panose="020B0604020202020204" pitchFamily="34" charset="0"/>
              </a:rPr>
              <a:t>, ki ne živijo nikjer drug</a:t>
            </a:r>
            <a:r>
              <a:rPr lang="en-GB" sz="2400" dirty="0" smtClean="0">
                <a:latin typeface="Arial" panose="020B0604020202020204" pitchFamily="34" charset="0"/>
                <a:cs typeface="Arial" panose="020B0604020202020204" pitchFamily="34" charset="0"/>
              </a:rPr>
              <a:t>je</a:t>
            </a:r>
            <a:r>
              <a:rPr lang="sl-SI" sz="2400" dirty="0" smtClean="0">
                <a:latin typeface="Arial" panose="020B0604020202020204" pitchFamily="34" charset="0"/>
                <a:cs typeface="Arial" panose="020B0604020202020204" pitchFamily="34" charset="0"/>
              </a:rPr>
              <a:t>.</a:t>
            </a:r>
            <a:endParaRPr lang="sl-SI" sz="2400" dirty="0">
              <a:latin typeface="Arial" panose="020B0604020202020204" pitchFamily="34" charset="0"/>
              <a:cs typeface="Arial" panose="020B0604020202020204" pitchFamily="34" charset="0"/>
            </a:endParaRPr>
          </a:p>
        </p:txBody>
      </p:sp>
      <p:sp>
        <p:nvSpPr>
          <p:cNvPr id="18" name="TextBox 17"/>
          <p:cNvSpPr txBox="1"/>
          <p:nvPr/>
        </p:nvSpPr>
        <p:spPr>
          <a:xfrm>
            <a:off x="8360228" y="6298113"/>
            <a:ext cx="3438955" cy="338554"/>
          </a:xfrm>
          <a:prstGeom prst="rect">
            <a:avLst/>
          </a:prstGeom>
          <a:noFill/>
        </p:spPr>
        <p:txBody>
          <a:bodyPr wrap="none" rtlCol="0">
            <a:spAutoFit/>
          </a:bodyPr>
          <a:lstStyle/>
          <a:p>
            <a:r>
              <a:rPr lang="sl-SI" sz="1600" dirty="0" smtClean="0"/>
              <a:t>VIR: Atlas der </a:t>
            </a:r>
            <a:r>
              <a:rPr lang="sl-SI" sz="1600" dirty="0" err="1" smtClean="0"/>
              <a:t>Brutvögel</a:t>
            </a:r>
            <a:r>
              <a:rPr lang="sl-SI" sz="1600" dirty="0" smtClean="0"/>
              <a:t> der </a:t>
            </a:r>
            <a:r>
              <a:rPr lang="sl-SI" sz="1600" dirty="0" err="1" smtClean="0"/>
              <a:t>Steiermark</a:t>
            </a:r>
            <a:endParaRPr lang="sl-SI" sz="1600"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0205" y="582351"/>
            <a:ext cx="2725445" cy="606369"/>
          </a:xfrm>
          <a:prstGeom prst="rect">
            <a:avLst/>
          </a:prstGeom>
        </p:spPr>
      </p:pic>
      <p:sp>
        <p:nvSpPr>
          <p:cNvPr id="2" name="Rectangle 1"/>
          <p:cNvSpPr/>
          <p:nvPr/>
        </p:nvSpPr>
        <p:spPr>
          <a:xfrm>
            <a:off x="1886988" y="2560322"/>
            <a:ext cx="3757353" cy="33583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TextBox 6"/>
          <p:cNvSpPr txBox="1"/>
          <p:nvPr/>
        </p:nvSpPr>
        <p:spPr>
          <a:xfrm rot="16200000">
            <a:off x="189426" y="3880420"/>
            <a:ext cx="2005677" cy="400110"/>
          </a:xfrm>
          <a:prstGeom prst="rect">
            <a:avLst/>
          </a:prstGeom>
          <a:noFill/>
        </p:spPr>
        <p:txBody>
          <a:bodyPr wrap="none" rtlCol="0">
            <a:spAutoFit/>
          </a:bodyPr>
          <a:lstStyle/>
          <a:p>
            <a:r>
              <a:rPr lang="en-GB" sz="2000" dirty="0" err="1" smtClean="0">
                <a:latin typeface="Arial" panose="020B0604020202020204" pitchFamily="34" charset="0"/>
                <a:cs typeface="Arial" panose="020B0604020202020204" pitchFamily="34" charset="0"/>
              </a:rPr>
              <a:t>število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vrst</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ptic</a:t>
            </a:r>
            <a:endParaRPr lang="sl-SI" sz="2000" dirty="0">
              <a:latin typeface="Arial" panose="020B0604020202020204" pitchFamily="34" charset="0"/>
              <a:cs typeface="Arial" panose="020B0604020202020204" pitchFamily="34" charset="0"/>
            </a:endParaRPr>
          </a:p>
        </p:txBody>
      </p:sp>
      <p:sp>
        <p:nvSpPr>
          <p:cNvPr id="14" name="TextBox 13"/>
          <p:cNvSpPr txBox="1"/>
          <p:nvPr/>
        </p:nvSpPr>
        <p:spPr>
          <a:xfrm>
            <a:off x="2313580" y="5933400"/>
            <a:ext cx="3023585" cy="830997"/>
          </a:xfrm>
          <a:prstGeom prst="rect">
            <a:avLst/>
          </a:prstGeom>
          <a:noFill/>
        </p:spPr>
        <p:txBody>
          <a:bodyPr wrap="none" rtlCol="0">
            <a:spAutoFit/>
          </a:bodyPr>
          <a:lstStyle/>
          <a:p>
            <a:r>
              <a:rPr lang="en-GB" sz="24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 </a:t>
            </a:r>
            <a:r>
              <a:rPr lang="en-GB" sz="24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dolini</a:t>
            </a:r>
            <a:r>
              <a:rPr lang="en-GB" sz="2400" dirty="0" smtClean="0">
                <a:latin typeface="Arial" panose="020B0604020202020204" pitchFamily="34" charset="0"/>
                <a:cs typeface="Arial" panose="020B0604020202020204" pitchFamily="34" charset="0"/>
              </a:rPr>
              <a:t>	 </a:t>
            </a:r>
            <a:r>
              <a:rPr lang="en-GB" sz="2400" dirty="0" err="1"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gorski</a:t>
            </a:r>
            <a:r>
              <a:rPr lang="en-GB" sz="2400"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GB" sz="2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400"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400" dirty="0" err="1"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vrhovi</a:t>
            </a:r>
            <a:endParaRPr lang="sl-SI" sz="24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1351200" y="2392833"/>
            <a:ext cx="535788" cy="3693319"/>
          </a:xfrm>
          <a:prstGeom prst="rect">
            <a:avLst/>
          </a:prstGeom>
          <a:noFill/>
        </p:spPr>
        <p:txBody>
          <a:bodyPr wrap="none" rtlCol="0">
            <a:spAutoFit/>
          </a:bodyPr>
          <a:lstStyle/>
          <a:p>
            <a:pPr algn="r"/>
            <a:r>
              <a:rPr lang="en-GB" dirty="0" smtClean="0"/>
              <a:t>120</a:t>
            </a:r>
          </a:p>
          <a:p>
            <a:pPr algn="r"/>
            <a:endParaRPr lang="en-GB" dirty="0" smtClean="0"/>
          </a:p>
          <a:p>
            <a:pPr algn="r"/>
            <a:r>
              <a:rPr lang="en-GB" dirty="0" smtClean="0"/>
              <a:t>100</a:t>
            </a:r>
          </a:p>
          <a:p>
            <a:pPr algn="r"/>
            <a:endParaRPr lang="en-GB" dirty="0"/>
          </a:p>
          <a:p>
            <a:pPr algn="r"/>
            <a:r>
              <a:rPr lang="en-GB" dirty="0" smtClean="0"/>
              <a:t>80</a:t>
            </a:r>
          </a:p>
          <a:p>
            <a:pPr algn="r"/>
            <a:endParaRPr lang="en-GB" dirty="0"/>
          </a:p>
          <a:p>
            <a:pPr algn="r"/>
            <a:r>
              <a:rPr lang="en-GB" dirty="0" smtClean="0"/>
              <a:t>60</a:t>
            </a:r>
          </a:p>
          <a:p>
            <a:pPr algn="r"/>
            <a:endParaRPr lang="en-GB" dirty="0"/>
          </a:p>
          <a:p>
            <a:pPr algn="r"/>
            <a:r>
              <a:rPr lang="en-GB" dirty="0" smtClean="0"/>
              <a:t>40</a:t>
            </a:r>
          </a:p>
          <a:p>
            <a:pPr algn="r"/>
            <a:endParaRPr lang="en-GB" dirty="0"/>
          </a:p>
          <a:p>
            <a:pPr algn="r"/>
            <a:r>
              <a:rPr lang="en-GB" dirty="0" smtClean="0"/>
              <a:t>20</a:t>
            </a:r>
          </a:p>
          <a:p>
            <a:pPr algn="r"/>
            <a:endParaRPr lang="en-GB" dirty="0"/>
          </a:p>
          <a:p>
            <a:pPr algn="r"/>
            <a:r>
              <a:rPr lang="en-GB" dirty="0" smtClean="0"/>
              <a:t>0</a:t>
            </a:r>
            <a:endParaRPr lang="sl-SI" dirty="0"/>
          </a:p>
        </p:txBody>
      </p:sp>
      <p:sp>
        <p:nvSpPr>
          <p:cNvPr id="9" name="Rectangle 8"/>
          <p:cNvSpPr/>
          <p:nvPr/>
        </p:nvSpPr>
        <p:spPr>
          <a:xfrm>
            <a:off x="2204862" y="2926080"/>
            <a:ext cx="1259261" cy="2992584"/>
          </a:xfrm>
          <a:prstGeom prst="rect">
            <a:avLst/>
          </a:prstGeom>
          <a:solidFill>
            <a:schemeClr val="accent6"/>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9" name="Rectangle 18"/>
          <p:cNvSpPr/>
          <p:nvPr/>
        </p:nvSpPr>
        <p:spPr>
          <a:xfrm>
            <a:off x="4077904" y="5270090"/>
            <a:ext cx="1259261" cy="643661"/>
          </a:xfrm>
          <a:prstGeom prst="rect">
            <a:avLst/>
          </a:prstGeom>
          <a:solidFill>
            <a:schemeClr val="accen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51407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2083</Words>
  <Application>Microsoft Office PowerPoint</Application>
  <PresentationFormat>Widescreen</PresentationFormat>
  <Paragraphs>171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Davorin Tome</dc:creator>
  <cp:lastModifiedBy>Anamarija Z</cp:lastModifiedBy>
  <cp:revision>63</cp:revision>
  <dcterms:created xsi:type="dcterms:W3CDTF">2018-09-27T10:46:17Z</dcterms:created>
  <dcterms:modified xsi:type="dcterms:W3CDTF">2018-10-02T12:20:11Z</dcterms:modified>
</cp:coreProperties>
</file>